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77" r:id="rId3"/>
    <p:sldId id="278" r:id="rId4"/>
    <p:sldId id="279" r:id="rId5"/>
    <p:sldId id="299" r:id="rId6"/>
    <p:sldId id="306" r:id="rId7"/>
    <p:sldId id="280" r:id="rId8"/>
    <p:sldId id="300" r:id="rId9"/>
    <p:sldId id="281" r:id="rId10"/>
    <p:sldId id="282" r:id="rId11"/>
    <p:sldId id="301" r:id="rId12"/>
    <p:sldId id="285" r:id="rId13"/>
    <p:sldId id="286" r:id="rId14"/>
    <p:sldId id="287" r:id="rId15"/>
    <p:sldId id="294" r:id="rId16"/>
    <p:sldId id="288" r:id="rId17"/>
    <p:sldId id="291" r:id="rId18"/>
    <p:sldId id="292" r:id="rId19"/>
    <p:sldId id="298" r:id="rId20"/>
    <p:sldId id="304" r:id="rId21"/>
    <p:sldId id="307" r:id="rId22"/>
    <p:sldId id="308" r:id="rId23"/>
    <p:sldId id="302" r:id="rId24"/>
    <p:sldId id="303" r:id="rId25"/>
    <p:sldId id="305" r:id="rId26"/>
    <p:sldId id="284" r:id="rId27"/>
    <p:sldId id="309" r:id="rId28"/>
    <p:sldId id="315" r:id="rId29"/>
    <p:sldId id="311" r:id="rId30"/>
    <p:sldId id="310" r:id="rId31"/>
    <p:sldId id="312" r:id="rId32"/>
    <p:sldId id="314" r:id="rId33"/>
    <p:sldId id="333" r:id="rId34"/>
    <p:sldId id="313" r:id="rId35"/>
    <p:sldId id="316" r:id="rId36"/>
    <p:sldId id="317" r:id="rId37"/>
    <p:sldId id="318" r:id="rId38"/>
    <p:sldId id="319" r:id="rId39"/>
    <p:sldId id="320" r:id="rId40"/>
    <p:sldId id="321" r:id="rId41"/>
    <p:sldId id="323" r:id="rId42"/>
    <p:sldId id="322" r:id="rId43"/>
    <p:sldId id="324" r:id="rId44"/>
    <p:sldId id="325" r:id="rId45"/>
    <p:sldId id="331" r:id="rId46"/>
    <p:sldId id="332" r:id="rId47"/>
    <p:sldId id="326" r:id="rId48"/>
    <p:sldId id="327" r:id="rId49"/>
    <p:sldId id="329" r:id="rId50"/>
    <p:sldId id="330" r:id="rId51"/>
    <p:sldId id="334" r:id="rId52"/>
    <p:sldId id="335" r:id="rId53"/>
    <p:sldId id="336" r:id="rId54"/>
    <p:sldId id="337" r:id="rId55"/>
    <p:sldId id="257" r:id="rId56"/>
    <p:sldId id="259" r:id="rId57"/>
    <p:sldId id="343" r:id="rId58"/>
    <p:sldId id="340" r:id="rId59"/>
    <p:sldId id="341" r:id="rId60"/>
    <p:sldId id="342" r:id="rId61"/>
    <p:sldId id="338" r:id="rId62"/>
    <p:sldId id="339" r:id="rId63"/>
    <p:sldId id="344" r:id="rId64"/>
    <p:sldId id="345" r:id="rId65"/>
    <p:sldId id="269" r:id="rId66"/>
    <p:sldId id="261" r:id="rId67"/>
    <p:sldId id="346" r:id="rId68"/>
    <p:sldId id="262" r:id="rId69"/>
    <p:sldId id="267" r:id="rId70"/>
    <p:sldId id="258" r:id="rId71"/>
    <p:sldId id="260" r:id="rId72"/>
    <p:sldId id="268" r:id="rId73"/>
    <p:sldId id="271" r:id="rId74"/>
    <p:sldId id="347" r:id="rId75"/>
    <p:sldId id="348" r:id="rId76"/>
    <p:sldId id="272" r:id="rId77"/>
    <p:sldId id="349" r:id="rId78"/>
    <p:sldId id="273" r:id="rId79"/>
    <p:sldId id="350" r:id="rId80"/>
    <p:sldId id="351" r:id="rId81"/>
    <p:sldId id="352" r:id="rId82"/>
    <p:sldId id="263" r:id="rId83"/>
    <p:sldId id="264" r:id="rId84"/>
    <p:sldId id="270" r:id="rId85"/>
    <p:sldId id="265" r:id="rId86"/>
    <p:sldId id="353" r:id="rId87"/>
    <p:sldId id="354" r:id="rId88"/>
    <p:sldId id="266" r:id="rId89"/>
    <p:sldId id="355" r:id="rId90"/>
    <p:sldId id="356" r:id="rId91"/>
    <p:sldId id="357" r:id="rId92"/>
    <p:sldId id="359" r:id="rId93"/>
    <p:sldId id="358" r:id="rId94"/>
    <p:sldId id="360" r:id="rId95"/>
    <p:sldId id="361" r:id="rId96"/>
    <p:sldId id="362" r:id="rId97"/>
    <p:sldId id="363" r:id="rId98"/>
    <p:sldId id="364" r:id="rId99"/>
    <p:sldId id="365" r:id="rId100"/>
    <p:sldId id="368" r:id="rId101"/>
    <p:sldId id="366" r:id="rId102"/>
    <p:sldId id="367"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9CA1"/>
    <a:srgbClr val="00979C"/>
    <a:srgbClr val="0278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434" autoAdjust="0"/>
  </p:normalViewPr>
  <p:slideViewPr>
    <p:cSldViewPr snapToGrid="0">
      <p:cViewPr varScale="1">
        <p:scale>
          <a:sx n="61" d="100"/>
          <a:sy n="61" d="100"/>
        </p:scale>
        <p:origin x="9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94941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5837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456152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89496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9279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75813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04396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36508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81662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39165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02015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6931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76923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2916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6144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766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3/17/2015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3960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3/17/2015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66341400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jpeg"/><Relationship Id="rId1" Type="http://schemas.openxmlformats.org/officeDocument/2006/relationships/slideLayout" Target="../slideLayouts/slideLayout6.xml"/><Relationship Id="rId4" Type="http://schemas.openxmlformats.org/officeDocument/2006/relationships/image" Target="../media/image82.jpeg"/></Relationships>
</file>

<file path=ppt/slides/_rels/slide67.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79.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ritics-corporation.com/Negozio/Progetti/installazionearduino.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3405" y="2006957"/>
            <a:ext cx="48768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thumb/8/87/Arduino_Logo.svg/720px-Arduino_Logo.svg.png"/>
          <p:cNvPicPr>
            <a:picLocks noChangeAspect="1" noChangeArrowheads="1"/>
          </p:cNvPicPr>
          <p:nvPr/>
        </p:nvPicPr>
        <p:blipFill rotWithShape="1">
          <a:blip r:embed="rId3">
            <a:extLst>
              <a:ext uri="{28A0092B-C50C-407E-A947-70E740481C1C}">
                <a14:useLocalDpi xmlns:a14="http://schemas.microsoft.com/office/drawing/2010/main" val="0"/>
              </a:ext>
            </a:extLst>
          </a:blip>
          <a:srcRect t="71317" r="258"/>
          <a:stretch/>
        </p:blipFill>
        <p:spPr bwMode="auto">
          <a:xfrm>
            <a:off x="2114543" y="2174382"/>
            <a:ext cx="5278070" cy="103297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114543" y="510208"/>
            <a:ext cx="5515933" cy="1754326"/>
          </a:xfrm>
          <a:prstGeom prst="rect">
            <a:avLst/>
          </a:prstGeom>
          <a:noFill/>
          <a:ln>
            <a:noFill/>
          </a:ln>
        </p:spPr>
        <p:txBody>
          <a:bodyPr wrap="none" lIns="91440" tIns="45720" rIns="91440" bIns="45720">
            <a:spAutoFit/>
          </a:bodyPr>
          <a:lstStyle/>
          <a:p>
            <a:pPr algn="ctr"/>
            <a:r>
              <a:rPr lang="es-ES" sz="5400" b="0" cap="none" spc="0" dirty="0" smtClean="0">
                <a:ln w="0">
                  <a:solidFill>
                    <a:srgbClr val="00979C"/>
                  </a:solidFill>
                </a:ln>
                <a:solidFill>
                  <a:srgbClr val="00979C"/>
                </a:solidFill>
                <a:effectLst>
                  <a:outerShdw blurRad="38100" dist="19050" dir="2700000" algn="tl" rotWithShape="0">
                    <a:schemeClr val="dk1">
                      <a:alpha val="40000"/>
                    </a:schemeClr>
                  </a:outerShdw>
                </a:effectLst>
              </a:rPr>
              <a:t>PROGRAMACIÓN </a:t>
            </a:r>
          </a:p>
          <a:p>
            <a:pPr algn="ctr"/>
            <a:r>
              <a:rPr lang="es-ES" sz="5400" b="0" cap="none" spc="0" dirty="0" smtClean="0">
                <a:ln w="0">
                  <a:solidFill>
                    <a:srgbClr val="00979C"/>
                  </a:solidFill>
                </a:ln>
                <a:solidFill>
                  <a:srgbClr val="00979C"/>
                </a:solidFill>
                <a:effectLst>
                  <a:outerShdw blurRad="38100" dist="19050" dir="2700000" algn="tl" rotWithShape="0">
                    <a:schemeClr val="dk1">
                      <a:alpha val="40000"/>
                    </a:schemeClr>
                  </a:outerShdw>
                </a:effectLst>
              </a:rPr>
              <a:t>EN</a:t>
            </a:r>
            <a:endParaRPr lang="es-ES" sz="5400" b="0" cap="none" spc="0" dirty="0">
              <a:ln w="0">
                <a:solidFill>
                  <a:srgbClr val="00979C"/>
                </a:solidFill>
              </a:ln>
              <a:solidFill>
                <a:srgbClr val="00979C"/>
              </a:solidFill>
              <a:effectLst>
                <a:outerShdw blurRad="38100" dist="19050" dir="2700000" algn="tl" rotWithShape="0">
                  <a:schemeClr val="dk1">
                    <a:alpha val="40000"/>
                  </a:schemeClr>
                </a:outerShdw>
              </a:effectLst>
            </a:endParaRPr>
          </a:p>
        </p:txBody>
      </p:sp>
      <p:sp>
        <p:nvSpPr>
          <p:cNvPr id="3" name="CuadroTexto 2"/>
          <p:cNvSpPr txBox="1"/>
          <p:nvPr/>
        </p:nvSpPr>
        <p:spPr>
          <a:xfrm>
            <a:off x="2910625" y="3966692"/>
            <a:ext cx="3863662" cy="400110"/>
          </a:xfrm>
          <a:prstGeom prst="rect">
            <a:avLst/>
          </a:prstGeom>
          <a:noFill/>
        </p:spPr>
        <p:txBody>
          <a:bodyPr wrap="square" rtlCol="0">
            <a:spAutoFit/>
          </a:bodyPr>
          <a:lstStyle/>
          <a:p>
            <a:r>
              <a:rPr lang="es-ES_tradnl" sz="2000" dirty="0" smtClean="0">
                <a:solidFill>
                  <a:srgbClr val="00979C"/>
                </a:solidFill>
              </a:rPr>
              <a:t>Instructora: María Fernanda Pallo  </a:t>
            </a:r>
            <a:endParaRPr lang="es-EC" sz="2000" dirty="0">
              <a:solidFill>
                <a:srgbClr val="00979C"/>
              </a:solidFill>
            </a:endParaRPr>
          </a:p>
        </p:txBody>
      </p:sp>
    </p:spTree>
    <p:extLst>
      <p:ext uri="{BB962C8B-B14F-4D97-AF65-F5344CB8AC3E}">
        <p14:creationId xmlns:p14="http://schemas.microsoft.com/office/powerpoint/2010/main" val="2177975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Ley de Ohm</a:t>
            </a:r>
            <a:endParaRPr lang="es-EC" dirty="0">
              <a:solidFill>
                <a:srgbClr val="00979C"/>
              </a:solidFill>
            </a:endParaRPr>
          </a:p>
        </p:txBody>
      </p:sp>
      <p:pic>
        <p:nvPicPr>
          <p:cNvPr id="4" name="Imagen 3"/>
          <p:cNvPicPr>
            <a:picLocks noChangeAspect="1"/>
          </p:cNvPicPr>
          <p:nvPr/>
        </p:nvPicPr>
        <p:blipFill rotWithShape="1">
          <a:blip r:embed="rId2">
            <a:clrChange>
              <a:clrFrom>
                <a:srgbClr val="FFFFFF"/>
              </a:clrFrom>
              <a:clrTo>
                <a:srgbClr val="FFFFFF">
                  <a:alpha val="0"/>
                </a:srgbClr>
              </a:clrTo>
            </a:clrChange>
          </a:blip>
          <a:srcRect l="19324" t="28125" r="46318" b="17510"/>
          <a:stretch/>
        </p:blipFill>
        <p:spPr>
          <a:xfrm>
            <a:off x="1727423" y="2078669"/>
            <a:ext cx="4470400" cy="3976914"/>
          </a:xfrm>
          <a:prstGeom prst="rect">
            <a:avLst/>
          </a:prstGeom>
        </p:spPr>
      </p:pic>
      <p:sp>
        <p:nvSpPr>
          <p:cNvPr id="3" name="Rectángulo redondeado 2"/>
          <p:cNvSpPr/>
          <p:nvPr/>
        </p:nvSpPr>
        <p:spPr>
          <a:xfrm>
            <a:off x="5650136" y="2438399"/>
            <a:ext cx="6096000" cy="1021556"/>
          </a:xfrm>
          <a:prstGeom prst="roundRect">
            <a:avLst/>
          </a:prstGeom>
          <a:ln w="28575">
            <a:solidFill>
              <a:schemeClr val="tx1"/>
            </a:solidFill>
          </a:ln>
        </p:spPr>
        <p:txBody>
          <a:bodyPr>
            <a:spAutoFit/>
          </a:bodyPr>
          <a:lstStyle/>
          <a:p>
            <a:pPr algn="just"/>
            <a:r>
              <a:rPr lang="es-EC" dirty="0" smtClean="0">
                <a:solidFill>
                  <a:srgbClr val="000000"/>
                </a:solidFill>
                <a:latin typeface="Trebuchet MS" panose="020B0603020202020204" pitchFamily="34" charset="0"/>
              </a:rPr>
              <a:t>La </a:t>
            </a:r>
            <a:r>
              <a:rPr lang="es-EC" dirty="0">
                <a:solidFill>
                  <a:srgbClr val="000000"/>
                </a:solidFill>
                <a:latin typeface="Trebuchet MS" panose="020B0603020202020204" pitchFamily="34" charset="0"/>
              </a:rPr>
              <a:t>corriente (I) que circula por un conductor eléctrico es directamente proporcional al voltaje (V) e inversamente proporcional a la resistencia (R). </a:t>
            </a:r>
            <a:endParaRPr lang="es-EC" dirty="0"/>
          </a:p>
        </p:txBody>
      </p:sp>
      <p:pic>
        <p:nvPicPr>
          <p:cNvPr id="7172" name="Picture 4" descr="https://classtetica.files.wordpress.com/2014/02/sin-tc3adtulo-21.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31957" y="3721459"/>
            <a:ext cx="1527996" cy="164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030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19CA1"/>
                </a:solidFill>
              </a:rPr>
              <a:t>Sensor de temperatura LM35</a:t>
            </a:r>
            <a:endParaRPr lang="es-EC" dirty="0">
              <a:solidFill>
                <a:srgbClr val="019CA1"/>
              </a:solidFill>
            </a:endParaRPr>
          </a:p>
        </p:txBody>
      </p:sp>
      <p:pic>
        <p:nvPicPr>
          <p:cNvPr id="1026" name="Picture 2" descr="http://www.extremeelectronics.co.in/avrtutorials/images/lm3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5" y="1992312"/>
            <a:ext cx="2216406" cy="4503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042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74462" y="-42928"/>
            <a:ext cx="10018713" cy="1752599"/>
          </a:xfrm>
        </p:spPr>
        <p:txBody>
          <a:bodyPr/>
          <a:lstStyle/>
          <a:p>
            <a:r>
              <a:rPr lang="es-ES_tradnl" dirty="0" smtClean="0">
                <a:solidFill>
                  <a:srgbClr val="00979C"/>
                </a:solidFill>
              </a:rPr>
              <a:t>Teclado Matricial</a:t>
            </a:r>
            <a:endParaRPr lang="es-EC" dirty="0">
              <a:solidFill>
                <a:srgbClr val="00979C"/>
              </a:solidFill>
            </a:endParaRPr>
          </a:p>
        </p:txBody>
      </p:sp>
      <p:pic>
        <p:nvPicPr>
          <p:cNvPr id="3074" name="Picture 2" descr="http://www.electronicoscaldas.com/800-thickbox_default/teclado-4x4-matricial-membrana-27899.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915" b="10028"/>
          <a:stretch/>
        </p:blipFill>
        <p:spPr bwMode="auto">
          <a:xfrm>
            <a:off x="3417777" y="1107584"/>
            <a:ext cx="6649806" cy="532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953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947" y="93372"/>
            <a:ext cx="10018713" cy="1752599"/>
          </a:xfrm>
        </p:spPr>
        <p:txBody>
          <a:bodyPr/>
          <a:lstStyle/>
          <a:p>
            <a:r>
              <a:rPr lang="es-ES_tradnl" dirty="0" smtClean="0">
                <a:solidFill>
                  <a:srgbClr val="00979C"/>
                </a:solidFill>
              </a:rPr>
              <a:t>Librería </a:t>
            </a:r>
            <a:r>
              <a:rPr lang="es-ES_tradnl" dirty="0" err="1" smtClean="0">
                <a:solidFill>
                  <a:srgbClr val="00979C"/>
                </a:solidFill>
              </a:rPr>
              <a:t>Keypad</a:t>
            </a:r>
            <a:endParaRPr lang="es-EC" dirty="0">
              <a:solidFill>
                <a:srgbClr val="00979C"/>
              </a:solidFill>
            </a:endParaRPr>
          </a:p>
        </p:txBody>
      </p:sp>
      <p:pic>
        <p:nvPicPr>
          <p:cNvPr id="4" name="Imagen 3"/>
          <p:cNvPicPr>
            <a:picLocks noChangeAspect="1"/>
          </p:cNvPicPr>
          <p:nvPr/>
        </p:nvPicPr>
        <p:blipFill rotWithShape="1">
          <a:blip r:embed="rId2"/>
          <a:srcRect l="278" t="14041" r="57833" b="50044"/>
          <a:stretch/>
        </p:blipFill>
        <p:spPr>
          <a:xfrm>
            <a:off x="1893515" y="1571222"/>
            <a:ext cx="9277575" cy="447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46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www.tallerdemecanica.com/taller-bosch/images/aulaformacion/Cursoelectronica3parte/RTEmagicC_File0008_01.jpg.jpg"/>
          <p:cNvPicPr>
            <a:picLocks noChangeAspect="1" noChangeArrowheads="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1618615" y="211649"/>
            <a:ext cx="4987316" cy="330527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tallerdemecanica.com/taller-bosch/images/aulaformacion/Cursoelectronica3parte/RTEmagicC_File0007_01.jpg.jpg"/>
          <p:cNvPicPr>
            <a:picLocks noChangeAspect="1" noChangeArrowheads="1"/>
          </p:cNvPicPr>
          <p:nvPr/>
        </p:nvPicPr>
        <p:blipFill>
          <a:blip r:embed="rId3">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6605931" y="3207435"/>
            <a:ext cx="5210931" cy="352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240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72279" y="2679878"/>
            <a:ext cx="8930747" cy="2110382"/>
          </a:xfrm>
        </p:spPr>
        <p:txBody>
          <a:bodyPr/>
          <a:lstStyle/>
          <a:p>
            <a:r>
              <a:rPr lang="es-ES_tradnl" dirty="0" smtClean="0">
                <a:solidFill>
                  <a:srgbClr val="00979C"/>
                </a:solidFill>
              </a:rPr>
              <a:t>COMPONENTES ELECTRÓNICOS BÁSICOS</a:t>
            </a:r>
            <a:endParaRPr lang="es-EC" dirty="0">
              <a:solidFill>
                <a:srgbClr val="00979C"/>
              </a:solidFill>
            </a:endParaRPr>
          </a:p>
        </p:txBody>
      </p:sp>
    </p:spTree>
    <p:extLst>
      <p:ext uri="{BB962C8B-B14F-4D97-AF65-F5344CB8AC3E}">
        <p14:creationId xmlns:p14="http://schemas.microsoft.com/office/powerpoint/2010/main" val="13221713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2" y="685800"/>
            <a:ext cx="10248143" cy="1520371"/>
          </a:xfrm>
        </p:spPr>
        <p:txBody>
          <a:bodyPr>
            <a:noAutofit/>
          </a:bodyPr>
          <a:lstStyle/>
          <a:p>
            <a:r>
              <a:rPr lang="es-ES_tradnl" sz="3600" dirty="0" smtClean="0">
                <a:solidFill>
                  <a:srgbClr val="00979C"/>
                </a:solidFill>
              </a:rPr>
              <a:t>Resistencia </a:t>
            </a:r>
            <a:endParaRPr lang="es-EC" sz="3600"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4527" t="29910" r="18096" b="21678"/>
          <a:stretch/>
        </p:blipFill>
        <p:spPr>
          <a:xfrm>
            <a:off x="2467428" y="2206172"/>
            <a:ext cx="8302172" cy="3353857"/>
          </a:xfrm>
          <a:prstGeom prst="rect">
            <a:avLst/>
          </a:prstGeom>
        </p:spPr>
      </p:pic>
    </p:spTree>
    <p:extLst>
      <p:ext uri="{BB962C8B-B14F-4D97-AF65-F5344CB8AC3E}">
        <p14:creationId xmlns:p14="http://schemas.microsoft.com/office/powerpoint/2010/main" val="1948257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0482" y="-344715"/>
            <a:ext cx="10018713" cy="1752599"/>
          </a:xfrm>
        </p:spPr>
        <p:txBody>
          <a:bodyPr/>
          <a:lstStyle/>
          <a:p>
            <a:r>
              <a:rPr lang="es-ES_tradnl" dirty="0" smtClean="0">
                <a:solidFill>
                  <a:srgbClr val="00979C"/>
                </a:solidFill>
              </a:rPr>
              <a:t>Código de colores</a:t>
            </a:r>
            <a:endParaRPr lang="es-EC"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8988" t="12450" r="37394" b="7589"/>
          <a:stretch/>
        </p:blipFill>
        <p:spPr>
          <a:xfrm>
            <a:off x="803390" y="831850"/>
            <a:ext cx="3994034" cy="4116615"/>
          </a:xfrm>
          <a:prstGeom prst="rect">
            <a:avLst/>
          </a:prstGeom>
        </p:spPr>
      </p:pic>
      <p:pic>
        <p:nvPicPr>
          <p:cNvPr id="4" name="Imagen 3"/>
          <p:cNvPicPr>
            <a:picLocks noChangeAspect="1"/>
          </p:cNvPicPr>
          <p:nvPr/>
        </p:nvPicPr>
        <p:blipFill rotWithShape="1">
          <a:blip r:embed="rId3"/>
          <a:srcRect l="24901" t="5903" r="26127" b="5604"/>
          <a:stretch/>
        </p:blipFill>
        <p:spPr>
          <a:xfrm>
            <a:off x="5820229" y="831851"/>
            <a:ext cx="5931569" cy="6026150"/>
          </a:xfrm>
          <a:prstGeom prst="rect">
            <a:avLst/>
          </a:prstGeom>
        </p:spPr>
      </p:pic>
    </p:spTree>
    <p:extLst>
      <p:ext uri="{BB962C8B-B14F-4D97-AF65-F5344CB8AC3E}">
        <p14:creationId xmlns:p14="http://schemas.microsoft.com/office/powerpoint/2010/main" val="3992740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Potenciómetro</a:t>
            </a:r>
            <a:endParaRPr lang="es-EC"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0734" t="40228" r="17538" b="16716"/>
          <a:stretch/>
        </p:blipFill>
        <p:spPr>
          <a:xfrm>
            <a:off x="2170338" y="2249713"/>
            <a:ext cx="9332686" cy="3149601"/>
          </a:xfrm>
          <a:prstGeom prst="rect">
            <a:avLst/>
          </a:prstGeom>
        </p:spPr>
      </p:pic>
    </p:spTree>
    <p:extLst>
      <p:ext uri="{BB962C8B-B14F-4D97-AF65-F5344CB8AC3E}">
        <p14:creationId xmlns:p14="http://schemas.microsoft.com/office/powerpoint/2010/main" val="878213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Diodo</a:t>
            </a:r>
            <a:endParaRPr lang="es-EC"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4637" t="21974" r="18319" b="31002"/>
          <a:stretch/>
        </p:blipFill>
        <p:spPr>
          <a:xfrm>
            <a:off x="2494981" y="2307770"/>
            <a:ext cx="8723086" cy="3439887"/>
          </a:xfrm>
          <a:prstGeom prst="rect">
            <a:avLst/>
          </a:prstGeom>
        </p:spPr>
      </p:pic>
    </p:spTree>
    <p:extLst>
      <p:ext uri="{BB962C8B-B14F-4D97-AF65-F5344CB8AC3E}">
        <p14:creationId xmlns:p14="http://schemas.microsoft.com/office/powerpoint/2010/main" val="29593477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LED</a:t>
            </a:r>
            <a:endParaRPr lang="es-EC"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6088" t="34871" r="3260" b="30010"/>
          <a:stretch/>
        </p:blipFill>
        <p:spPr>
          <a:xfrm>
            <a:off x="1484311" y="2438399"/>
            <a:ext cx="10493829" cy="2569028"/>
          </a:xfrm>
          <a:prstGeom prst="rect">
            <a:avLst/>
          </a:prstGeom>
        </p:spPr>
      </p:pic>
    </p:spTree>
    <p:extLst>
      <p:ext uri="{BB962C8B-B14F-4D97-AF65-F5344CB8AC3E}">
        <p14:creationId xmlns:p14="http://schemas.microsoft.com/office/powerpoint/2010/main" val="3552239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LED RGB</a:t>
            </a:r>
            <a:endParaRPr lang="es-EC" dirty="0">
              <a:solidFill>
                <a:srgbClr val="00979C"/>
              </a:solidFill>
            </a:endParaRPr>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7538" t="31498" r="16535" b="14335"/>
          <a:stretch/>
        </p:blipFill>
        <p:spPr>
          <a:xfrm>
            <a:off x="2046515" y="2046514"/>
            <a:ext cx="8577943" cy="3962401"/>
          </a:xfrm>
          <a:prstGeom prst="rect">
            <a:avLst/>
          </a:prstGeom>
        </p:spPr>
      </p:pic>
    </p:spTree>
    <p:extLst>
      <p:ext uri="{BB962C8B-B14F-4D97-AF65-F5344CB8AC3E}">
        <p14:creationId xmlns:p14="http://schemas.microsoft.com/office/powerpoint/2010/main" val="4024110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solidFill>
                  <a:srgbClr val="00979C"/>
                </a:solidFill>
              </a:rPr>
              <a:t>Protoboard</a:t>
            </a:r>
            <a:endParaRPr lang="es-EC" dirty="0">
              <a:solidFill>
                <a:srgbClr val="00979C"/>
              </a:solidFill>
            </a:endParaRP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113083" y="2156924"/>
            <a:ext cx="8761168" cy="4225778"/>
          </a:xfrm>
          <a:prstGeom prst="rect">
            <a:avLst/>
          </a:prstGeom>
        </p:spPr>
      </p:pic>
    </p:spTree>
    <p:extLst>
      <p:ext uri="{BB962C8B-B14F-4D97-AF65-F5344CB8AC3E}">
        <p14:creationId xmlns:p14="http://schemas.microsoft.com/office/powerpoint/2010/main" val="3935361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INTRODUCCIÓN A LA ELECTRÓNICA</a:t>
            </a:r>
            <a:endParaRPr lang="es-EC" dirty="0">
              <a:solidFill>
                <a:srgbClr val="00979C"/>
              </a:solidFill>
            </a:endParaRPr>
          </a:p>
        </p:txBody>
      </p:sp>
    </p:spTree>
    <p:extLst>
      <p:ext uri="{BB962C8B-B14F-4D97-AF65-F5344CB8AC3E}">
        <p14:creationId xmlns:p14="http://schemas.microsoft.com/office/powerpoint/2010/main" val="244117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t="195"/>
          <a:stretch/>
        </p:blipFill>
        <p:spPr>
          <a:xfrm>
            <a:off x="5052073" y="4069724"/>
            <a:ext cx="6178305" cy="2679826"/>
          </a:xfrm>
          <a:prstGeom prst="rect">
            <a:avLst/>
          </a:prstGeom>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1683140" y="1564448"/>
            <a:ext cx="5008540" cy="2065624"/>
          </a:xfrm>
          <a:prstGeom prst="rect">
            <a:avLst/>
          </a:prstGeom>
        </p:spPr>
      </p:pic>
      <p:sp>
        <p:nvSpPr>
          <p:cNvPr id="5" name="Título 4"/>
          <p:cNvSpPr>
            <a:spLocks noGrp="1"/>
          </p:cNvSpPr>
          <p:nvPr>
            <p:ph type="title"/>
          </p:nvPr>
        </p:nvSpPr>
        <p:spPr>
          <a:xfrm>
            <a:off x="1497190" y="170645"/>
            <a:ext cx="10018713" cy="1752599"/>
          </a:xfrm>
        </p:spPr>
        <p:txBody>
          <a:bodyPr/>
          <a:lstStyle/>
          <a:p>
            <a:r>
              <a:rPr lang="es-ES_tradnl" dirty="0" smtClean="0">
                <a:solidFill>
                  <a:srgbClr val="00979C"/>
                </a:solidFill>
              </a:rPr>
              <a:t>Aplicación</a:t>
            </a:r>
            <a:endParaRPr lang="es-EC" dirty="0">
              <a:solidFill>
                <a:srgbClr val="00979C"/>
              </a:solidFill>
            </a:endParaRPr>
          </a:p>
        </p:txBody>
      </p:sp>
    </p:spTree>
    <p:extLst>
      <p:ext uri="{BB962C8B-B14F-4D97-AF65-F5344CB8AC3E}">
        <p14:creationId xmlns:p14="http://schemas.microsoft.com/office/powerpoint/2010/main" val="3814096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clrChange>
              <a:clrFrom>
                <a:srgbClr val="FFFFFF"/>
              </a:clrFrom>
              <a:clrTo>
                <a:srgbClr val="FFFFFF">
                  <a:alpha val="0"/>
                </a:srgbClr>
              </a:clrTo>
            </a:clrChange>
          </a:blip>
          <a:srcRect l="18375" t="24219" r="35505" b="34375"/>
          <a:stretch/>
        </p:blipFill>
        <p:spPr>
          <a:xfrm>
            <a:off x="1581150" y="1143000"/>
            <a:ext cx="5283680" cy="2667000"/>
          </a:xfrm>
          <a:prstGeom prst="rect">
            <a:avLst/>
          </a:prstGeom>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4400550" y="3629025"/>
            <a:ext cx="7391400" cy="3171825"/>
          </a:xfrm>
          <a:prstGeom prst="rect">
            <a:avLst/>
          </a:prstGeom>
        </p:spPr>
      </p:pic>
    </p:spTree>
    <p:extLst>
      <p:ext uri="{BB962C8B-B14F-4D97-AF65-F5344CB8AC3E}">
        <p14:creationId xmlns:p14="http://schemas.microsoft.com/office/powerpoint/2010/main" val="1665194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l="16141" t="28941" r="36023" b="36176"/>
          <a:stretch/>
        </p:blipFill>
        <p:spPr>
          <a:xfrm>
            <a:off x="1524000" y="533400"/>
            <a:ext cx="5750278" cy="2381250"/>
          </a:xfrm>
          <a:prstGeom prst="rect">
            <a:avLst/>
          </a:prstGeom>
        </p:spPr>
      </p:pic>
      <p:pic>
        <p:nvPicPr>
          <p:cNvPr id="4" name="Imagen 3"/>
          <p:cNvPicPr>
            <a:picLocks noChangeAspect="1"/>
          </p:cNvPicPr>
          <p:nvPr/>
        </p:nvPicPr>
        <p:blipFill>
          <a:blip r:embed="rId3">
            <a:clrChange>
              <a:clrFrom>
                <a:srgbClr val="FFFFFF"/>
              </a:clrFrom>
              <a:clrTo>
                <a:srgbClr val="FFFFFF">
                  <a:alpha val="0"/>
                </a:srgbClr>
              </a:clrTo>
            </a:clrChange>
          </a:blip>
          <a:stretch>
            <a:fillRect/>
          </a:stretch>
        </p:blipFill>
        <p:spPr>
          <a:xfrm>
            <a:off x="4229100" y="3219450"/>
            <a:ext cx="7467600" cy="3200400"/>
          </a:xfrm>
          <a:prstGeom prst="rect">
            <a:avLst/>
          </a:prstGeom>
        </p:spPr>
      </p:pic>
    </p:spTree>
    <p:extLst>
      <p:ext uri="{BB962C8B-B14F-4D97-AF65-F5344CB8AC3E}">
        <p14:creationId xmlns:p14="http://schemas.microsoft.com/office/powerpoint/2010/main" val="37208075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Circuitos serie y paralelo</a:t>
            </a:r>
            <a:endParaRPr lang="es-EC" dirty="0">
              <a:solidFill>
                <a:srgbClr val="00979C"/>
              </a:solidFill>
            </a:endParaRPr>
          </a:p>
        </p:txBody>
      </p:sp>
      <p:pic>
        <p:nvPicPr>
          <p:cNvPr id="9220" name="Picture 4" descr="http://agrega.hezkuntza.net/repositorio/02082011/fe/es-eu_2011072813_1311306/contenidoimg/combinaciones.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8240" y="2691618"/>
            <a:ext cx="8499612" cy="272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32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544942" y="133350"/>
            <a:ext cx="10018713" cy="1752599"/>
          </a:xfrm>
        </p:spPr>
        <p:txBody>
          <a:bodyPr/>
          <a:lstStyle/>
          <a:p>
            <a:r>
              <a:rPr lang="es-ES_tradnl" dirty="0" smtClean="0">
                <a:solidFill>
                  <a:srgbClr val="00979C"/>
                </a:solidFill>
              </a:rPr>
              <a:t>Circuito Serie</a:t>
            </a:r>
            <a:endParaRPr lang="es-EC" dirty="0">
              <a:solidFill>
                <a:srgbClr val="00979C"/>
              </a:solidFill>
            </a:endParaRPr>
          </a:p>
        </p:txBody>
      </p:sp>
      <p:pic>
        <p:nvPicPr>
          <p:cNvPr id="2" name="Imagen 1"/>
          <p:cNvPicPr>
            <a:picLocks noChangeAspect="1"/>
          </p:cNvPicPr>
          <p:nvPr/>
        </p:nvPicPr>
        <p:blipFill rotWithShape="1">
          <a:blip r:embed="rId2">
            <a:clrChange>
              <a:clrFrom>
                <a:srgbClr val="FFFFFF"/>
              </a:clrFrom>
              <a:clrTo>
                <a:srgbClr val="FFFFFF">
                  <a:alpha val="0"/>
                </a:srgbClr>
              </a:clrTo>
            </a:clrChange>
          </a:blip>
          <a:srcRect l="4137" t="20731" r="51914" b="28917"/>
          <a:stretch/>
        </p:blipFill>
        <p:spPr>
          <a:xfrm>
            <a:off x="1725247" y="1390918"/>
            <a:ext cx="3452060" cy="2223625"/>
          </a:xfrm>
          <a:prstGeom prst="rect">
            <a:avLst/>
          </a:prstGeom>
        </p:spPr>
      </p:pic>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5177307" y="3614543"/>
            <a:ext cx="6919846" cy="3006347"/>
          </a:xfrm>
          <a:prstGeom prst="rect">
            <a:avLst/>
          </a:prstGeom>
        </p:spPr>
      </p:pic>
    </p:spTree>
    <p:extLst>
      <p:ext uri="{BB962C8B-B14F-4D97-AF65-F5344CB8AC3E}">
        <p14:creationId xmlns:p14="http://schemas.microsoft.com/office/powerpoint/2010/main" val="16959801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_tradnl" dirty="0" smtClean="0">
                <a:solidFill>
                  <a:srgbClr val="00979C"/>
                </a:solidFill>
              </a:rPr>
              <a:t>Circuito Paralelo</a:t>
            </a:r>
            <a:endParaRPr lang="es-EC" dirty="0">
              <a:solidFill>
                <a:srgbClr val="00979C"/>
              </a:solidFill>
            </a:endParaRP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5562777" y="3986654"/>
            <a:ext cx="5953126" cy="2586089"/>
          </a:xfrm>
          <a:prstGeom prst="rect">
            <a:avLst/>
          </a:prstGeom>
        </p:spPr>
      </p:pic>
      <p:pic>
        <p:nvPicPr>
          <p:cNvPr id="5" name="Imagen 4"/>
          <p:cNvPicPr>
            <a:picLocks noChangeAspect="1"/>
          </p:cNvPicPr>
          <p:nvPr/>
        </p:nvPicPr>
        <p:blipFill rotWithShape="1">
          <a:blip r:embed="rId3">
            <a:clrChange>
              <a:clrFrom>
                <a:srgbClr val="FFFFFF"/>
              </a:clrFrom>
              <a:clrTo>
                <a:srgbClr val="FFFFFF">
                  <a:alpha val="0"/>
                </a:srgbClr>
              </a:clrTo>
            </a:clrChange>
          </a:blip>
          <a:srcRect l="3841" t="21259" r="38749" b="46347"/>
          <a:stretch/>
        </p:blipFill>
        <p:spPr>
          <a:xfrm>
            <a:off x="1107583" y="2002179"/>
            <a:ext cx="6181859" cy="1961141"/>
          </a:xfrm>
          <a:prstGeom prst="rect">
            <a:avLst/>
          </a:prstGeom>
        </p:spPr>
      </p:pic>
    </p:spTree>
    <p:extLst>
      <p:ext uri="{BB962C8B-B14F-4D97-AF65-F5344CB8AC3E}">
        <p14:creationId xmlns:p14="http://schemas.microsoft.com/office/powerpoint/2010/main" val="1797212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NOCIONES DE PROGRAMACIÓN</a:t>
            </a:r>
            <a:endParaRPr lang="es-EC" dirty="0">
              <a:solidFill>
                <a:srgbClr val="00979C"/>
              </a:solidFill>
            </a:endParaRPr>
          </a:p>
        </p:txBody>
      </p:sp>
    </p:spTree>
    <p:extLst>
      <p:ext uri="{BB962C8B-B14F-4D97-AF65-F5344CB8AC3E}">
        <p14:creationId xmlns:p14="http://schemas.microsoft.com/office/powerpoint/2010/main" val="2753172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7038" y="57954"/>
            <a:ext cx="10018713" cy="1752599"/>
          </a:xfrm>
        </p:spPr>
        <p:txBody>
          <a:bodyPr/>
          <a:lstStyle/>
          <a:p>
            <a:r>
              <a:rPr lang="es-ES_tradnl" dirty="0" smtClean="0">
                <a:solidFill>
                  <a:srgbClr val="00979C"/>
                </a:solidFill>
              </a:rPr>
              <a:t>Programación</a:t>
            </a:r>
            <a:endParaRPr lang="es-EC" dirty="0">
              <a:solidFill>
                <a:srgbClr val="00979C"/>
              </a:solidFill>
            </a:endParaRPr>
          </a:p>
        </p:txBody>
      </p:sp>
      <p:sp>
        <p:nvSpPr>
          <p:cNvPr id="3" name="Marcador de contenido 2"/>
          <p:cNvSpPr>
            <a:spLocks noGrp="1"/>
          </p:cNvSpPr>
          <p:nvPr>
            <p:ph idx="1"/>
          </p:nvPr>
        </p:nvSpPr>
        <p:spPr>
          <a:xfrm>
            <a:off x="1213854" y="1810553"/>
            <a:ext cx="6062709" cy="4654641"/>
          </a:xfrm>
        </p:spPr>
        <p:txBody>
          <a:bodyPr/>
          <a:lstStyle/>
          <a:p>
            <a:pPr algn="just"/>
            <a:r>
              <a:rPr lang="es-EC" dirty="0" smtClean="0"/>
              <a:t>Es </a:t>
            </a:r>
            <a:r>
              <a:rPr lang="es-EC" dirty="0"/>
              <a:t>el proceso de diseñar, escribir, probar, depurar y mantener el código fuente de programas </a:t>
            </a:r>
            <a:r>
              <a:rPr lang="es-EC" dirty="0" smtClean="0"/>
              <a:t>computacionales</a:t>
            </a:r>
            <a:r>
              <a:rPr lang="es-EC" dirty="0"/>
              <a:t>. </a:t>
            </a:r>
            <a:endParaRPr lang="es-EC" dirty="0" smtClean="0"/>
          </a:p>
          <a:p>
            <a:pPr algn="just"/>
            <a:r>
              <a:rPr lang="es-EC" dirty="0" smtClean="0"/>
              <a:t>El </a:t>
            </a:r>
            <a:r>
              <a:rPr lang="es-EC" dirty="0"/>
              <a:t>propósito de la programación es crear programas que exhiban un comportamiento deseado. </a:t>
            </a:r>
            <a:endParaRPr lang="es-ES" dirty="0"/>
          </a:p>
          <a:p>
            <a:pPr algn="just"/>
            <a:endParaRPr lang="es-EC" dirty="0"/>
          </a:p>
        </p:txBody>
      </p:sp>
      <p:pic>
        <p:nvPicPr>
          <p:cNvPr id="3074" name="Picture 2" descr="http://blog.uclm.es/mariamarmolina/files/2014/12/Lenguajes-de-programaci%C3%B3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362" y="1718256"/>
            <a:ext cx="3786388" cy="24216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http://contenidos.enter.co/custom/uploads/2014/07/programaci%C3%B3n-sub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362" y="4325155"/>
            <a:ext cx="3786388" cy="23074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0802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Objetivos de la programación</a:t>
            </a:r>
            <a:endParaRPr lang="es-EC" dirty="0"/>
          </a:p>
        </p:txBody>
      </p:sp>
      <p:sp>
        <p:nvSpPr>
          <p:cNvPr id="3" name="Marcador de contenido 2"/>
          <p:cNvSpPr>
            <a:spLocks noGrp="1"/>
          </p:cNvSpPr>
          <p:nvPr>
            <p:ph idx="1"/>
          </p:nvPr>
        </p:nvSpPr>
        <p:spPr>
          <a:xfrm>
            <a:off x="1484310" y="1983347"/>
            <a:ext cx="10018713" cy="3807854"/>
          </a:xfrm>
        </p:spPr>
        <p:txBody>
          <a:bodyPr>
            <a:normAutofit/>
          </a:bodyPr>
          <a:lstStyle/>
          <a:p>
            <a:pPr lvl="1" algn="just"/>
            <a:r>
              <a:rPr lang="es-ES" dirty="0"/>
              <a:t>Corrección:  </a:t>
            </a:r>
          </a:p>
          <a:p>
            <a:pPr lvl="2" algn="just"/>
            <a:r>
              <a:rPr lang="es-ES" sz="2000" dirty="0" smtClean="0"/>
              <a:t>Un </a:t>
            </a:r>
            <a:r>
              <a:rPr lang="es-ES" sz="2000" dirty="0"/>
              <a:t>programa es correcto si hace lo que debe hacer. </a:t>
            </a:r>
          </a:p>
          <a:p>
            <a:pPr lvl="1" algn="just"/>
            <a:r>
              <a:rPr lang="es-ES" dirty="0"/>
              <a:t>Claridad: </a:t>
            </a:r>
          </a:p>
          <a:p>
            <a:pPr lvl="2" algn="just"/>
            <a:r>
              <a:rPr lang="es-ES" sz="2000" dirty="0" smtClean="0"/>
              <a:t>Es </a:t>
            </a:r>
            <a:r>
              <a:rPr lang="es-ES" sz="2000" dirty="0"/>
              <a:t>muy importante que el programa sea lo más claro y legible posible para mejorar realizar diferentes cambios necesarios durante el desarrollo del mismo</a:t>
            </a:r>
          </a:p>
          <a:p>
            <a:pPr lvl="1" algn="just"/>
            <a:r>
              <a:rPr lang="es-ES" dirty="0"/>
              <a:t>Eficiencia: </a:t>
            </a:r>
          </a:p>
          <a:p>
            <a:pPr lvl="2" algn="just"/>
            <a:r>
              <a:rPr lang="es-ES" sz="2000" dirty="0" smtClean="0"/>
              <a:t>Debe </a:t>
            </a:r>
            <a:r>
              <a:rPr lang="es-ES" sz="2000" dirty="0"/>
              <a:t>consumir la menor cantidad de recursos posible. (consumo de tiempo y/o memoria</a:t>
            </a:r>
            <a:r>
              <a:rPr lang="es-ES" sz="2000" dirty="0" smtClean="0"/>
              <a:t>)</a:t>
            </a:r>
            <a:endParaRPr lang="es-ES" sz="2000" dirty="0"/>
          </a:p>
        </p:txBody>
      </p:sp>
    </p:spTree>
    <p:extLst>
      <p:ext uri="{BB962C8B-B14F-4D97-AF65-F5344CB8AC3E}">
        <p14:creationId xmlns:p14="http://schemas.microsoft.com/office/powerpoint/2010/main" val="707377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Lenguaje de máquina</a:t>
            </a:r>
            <a:endParaRPr lang="es-EC" dirty="0">
              <a:solidFill>
                <a:srgbClr val="00979C"/>
              </a:solidFill>
            </a:endParaRPr>
          </a:p>
        </p:txBody>
      </p:sp>
      <p:sp>
        <p:nvSpPr>
          <p:cNvPr id="3" name="Marcador de contenido 2"/>
          <p:cNvSpPr>
            <a:spLocks noGrp="1"/>
          </p:cNvSpPr>
          <p:nvPr>
            <p:ph idx="1"/>
          </p:nvPr>
        </p:nvSpPr>
        <p:spPr>
          <a:xfrm>
            <a:off x="1484310" y="1881388"/>
            <a:ext cx="10018713" cy="3124201"/>
          </a:xfrm>
        </p:spPr>
        <p:txBody>
          <a:bodyPr/>
          <a:lstStyle/>
          <a:p>
            <a:pPr algn="just"/>
            <a:r>
              <a:rPr lang="es-EC" dirty="0"/>
              <a:t>Este lenguaje está compuesto por un conjunto de instrucciones que determinan acciones a ser tomadas por la </a:t>
            </a:r>
            <a:r>
              <a:rPr lang="es-EC" dirty="0" smtClean="0"/>
              <a:t>máquina.</a:t>
            </a:r>
          </a:p>
          <a:p>
            <a:pPr algn="just"/>
            <a:r>
              <a:rPr lang="es-EC" dirty="0"/>
              <a:t>El Lenguaje de máquina es el sistema de códigos directamente interpretable por un circuito </a:t>
            </a:r>
            <a:r>
              <a:rPr lang="es-EC" dirty="0" err="1" smtClean="0"/>
              <a:t>microprogramable</a:t>
            </a:r>
            <a:r>
              <a:rPr lang="es-EC" dirty="0"/>
              <a:t>, como el microprocesador de un </a:t>
            </a:r>
            <a:r>
              <a:rPr lang="es-EC" dirty="0" smtClean="0"/>
              <a:t>computador </a:t>
            </a:r>
            <a:r>
              <a:rPr lang="es-EC" dirty="0"/>
              <a:t>o un microcontrolador. </a:t>
            </a:r>
            <a:r>
              <a:rPr lang="es-EC" dirty="0" smtClean="0"/>
              <a:t> </a:t>
            </a:r>
          </a:p>
          <a:p>
            <a:pPr algn="just"/>
            <a:r>
              <a:rPr lang="es-EC" dirty="0"/>
              <a:t>P</a:t>
            </a:r>
            <a:r>
              <a:rPr lang="es-EC" dirty="0" smtClean="0"/>
              <a:t>ermite </a:t>
            </a:r>
            <a:r>
              <a:rPr lang="es-EC" dirty="0"/>
              <a:t>el empleo de las teorías del álgebra booleana y del sistema binario en el diseño de este tipo de circuitos y en su programación. </a:t>
            </a:r>
          </a:p>
        </p:txBody>
      </p:sp>
      <p:pic>
        <p:nvPicPr>
          <p:cNvPr id="5122" name="Picture 2" descr="https://glatelier.files.wordpress.com/2009/06/bina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817" y="5173014"/>
            <a:ext cx="3158125" cy="126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820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¿Qué es Electrónica?</a:t>
            </a:r>
            <a:endParaRPr lang="es-EC" dirty="0">
              <a:solidFill>
                <a:srgbClr val="00979C"/>
              </a:solidFill>
            </a:endParaRPr>
          </a:p>
        </p:txBody>
      </p:sp>
      <p:sp>
        <p:nvSpPr>
          <p:cNvPr id="3" name="Marcador de contenido 2"/>
          <p:cNvSpPr>
            <a:spLocks noGrp="1"/>
          </p:cNvSpPr>
          <p:nvPr>
            <p:ph idx="1"/>
          </p:nvPr>
        </p:nvSpPr>
        <p:spPr>
          <a:xfrm>
            <a:off x="1681257" y="1133620"/>
            <a:ext cx="10018713" cy="3124201"/>
          </a:xfrm>
        </p:spPr>
        <p:txBody>
          <a:bodyPr/>
          <a:lstStyle/>
          <a:p>
            <a:pPr algn="just"/>
            <a:r>
              <a:rPr lang="es-EC" dirty="0"/>
              <a:t>Estudia y emplea sistemas cuyo </a:t>
            </a:r>
            <a:r>
              <a:rPr lang="es-EC" dirty="0" smtClean="0"/>
              <a:t>funcionamiento </a:t>
            </a:r>
            <a:r>
              <a:rPr lang="es-EC" dirty="0"/>
              <a:t>se basa en la conducción y el control del flujo de los </a:t>
            </a:r>
            <a:r>
              <a:rPr lang="es-EC" b="1" dirty="0"/>
              <a:t>electrones </a:t>
            </a:r>
            <a:r>
              <a:rPr lang="es-EC" dirty="0"/>
              <a:t>u otras partículas cargadas </a:t>
            </a:r>
            <a:r>
              <a:rPr lang="es-EC" dirty="0" smtClean="0"/>
              <a:t>eléctricamente</a:t>
            </a:r>
            <a:r>
              <a:rPr lang="es-EC" dirty="0"/>
              <a:t>. </a:t>
            </a:r>
          </a:p>
        </p:txBody>
      </p:sp>
      <p:pic>
        <p:nvPicPr>
          <p:cNvPr id="1026" name="Picture 2" descr="http://www.centrosdeformacion.org/wp-content/uploads/2011/06/a-manda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331" y="3295795"/>
            <a:ext cx="6415231" cy="323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70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08" y="0"/>
            <a:ext cx="10018713" cy="1752599"/>
          </a:xfrm>
        </p:spPr>
        <p:txBody>
          <a:bodyPr/>
          <a:lstStyle/>
          <a:p>
            <a:r>
              <a:rPr lang="es-ES_tradnl" dirty="0" smtClean="0">
                <a:solidFill>
                  <a:srgbClr val="00979C"/>
                </a:solidFill>
              </a:rPr>
              <a:t>Lenguaje de programación</a:t>
            </a:r>
            <a:endParaRPr lang="es-EC" dirty="0">
              <a:solidFill>
                <a:srgbClr val="00979C"/>
              </a:solidFill>
            </a:endParaRPr>
          </a:p>
        </p:txBody>
      </p:sp>
      <p:sp>
        <p:nvSpPr>
          <p:cNvPr id="3" name="Marcador de contenido 2"/>
          <p:cNvSpPr>
            <a:spLocks noGrp="1"/>
          </p:cNvSpPr>
          <p:nvPr>
            <p:ph idx="1"/>
          </p:nvPr>
        </p:nvSpPr>
        <p:spPr>
          <a:xfrm>
            <a:off x="1613096" y="709411"/>
            <a:ext cx="10018713" cy="3124201"/>
          </a:xfrm>
        </p:spPr>
        <p:txBody>
          <a:bodyPr/>
          <a:lstStyle/>
          <a:p>
            <a:pPr algn="just"/>
            <a:r>
              <a:rPr lang="es-EC" dirty="0"/>
              <a:t>Un lenguaje de programación es un idioma artificial diseñado para expresar operaciones que pueden ser llevadas a cabo por máquinas como los computadores. </a:t>
            </a:r>
            <a:endParaRPr lang="es-EC" dirty="0" smtClean="0"/>
          </a:p>
          <a:p>
            <a:pPr algn="just"/>
            <a:r>
              <a:rPr lang="es-EC" dirty="0"/>
              <a:t>Está formado por un conjunto de símbolos y reglas sintácticas y semánticas que definen su estructura y el significado de sus elementos y expresiones. </a:t>
            </a:r>
          </a:p>
        </p:txBody>
      </p:sp>
      <p:pic>
        <p:nvPicPr>
          <p:cNvPr id="4098" name="Picture 2" descr="http://www.solucionespm.com/wp-content/uploads/2014/07/M-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169" y="3663143"/>
            <a:ext cx="6998565" cy="2924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10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Lenguaje de alto nivel</a:t>
            </a:r>
            <a:endParaRPr lang="es-EC" dirty="0">
              <a:solidFill>
                <a:srgbClr val="00979C"/>
              </a:solidFill>
            </a:endParaRPr>
          </a:p>
        </p:txBody>
      </p:sp>
      <p:sp>
        <p:nvSpPr>
          <p:cNvPr id="3" name="Marcador de contenido 2"/>
          <p:cNvSpPr>
            <a:spLocks noGrp="1"/>
          </p:cNvSpPr>
          <p:nvPr>
            <p:ph idx="1"/>
          </p:nvPr>
        </p:nvSpPr>
        <p:spPr/>
        <p:txBody>
          <a:bodyPr/>
          <a:lstStyle/>
          <a:p>
            <a:r>
              <a:rPr lang="es-EC" dirty="0" smtClean="0"/>
              <a:t>Se </a:t>
            </a:r>
            <a:r>
              <a:rPr lang="es-EC" dirty="0"/>
              <a:t>caracteriza por expresar los algoritmos de una manera adecuada a la capacidad cognitiva humana, en lugar de la capacidad ejecutora de las máquinas. </a:t>
            </a:r>
          </a:p>
        </p:txBody>
      </p:sp>
    </p:spTree>
    <p:extLst>
      <p:ext uri="{BB962C8B-B14F-4D97-AF65-F5344CB8AC3E}">
        <p14:creationId xmlns:p14="http://schemas.microsoft.com/office/powerpoint/2010/main" val="3131356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Compilador</a:t>
            </a:r>
            <a:endParaRPr lang="es-EC" dirty="0">
              <a:solidFill>
                <a:srgbClr val="00979C"/>
              </a:solidFill>
            </a:endParaRPr>
          </a:p>
        </p:txBody>
      </p:sp>
      <p:sp>
        <p:nvSpPr>
          <p:cNvPr id="3" name="Marcador de contenido 2"/>
          <p:cNvSpPr>
            <a:spLocks noGrp="1"/>
          </p:cNvSpPr>
          <p:nvPr>
            <p:ph idx="1"/>
          </p:nvPr>
        </p:nvSpPr>
        <p:spPr>
          <a:xfrm>
            <a:off x="1484311" y="1391990"/>
            <a:ext cx="10018713" cy="3124201"/>
          </a:xfrm>
        </p:spPr>
        <p:txBody>
          <a:bodyPr/>
          <a:lstStyle/>
          <a:p>
            <a:pPr algn="just"/>
            <a:r>
              <a:rPr lang="es-ES" dirty="0"/>
              <a:t>Es un programa informático que traduce un programa escrito en un lenguaje de programación a otro lenguaje de programación</a:t>
            </a:r>
            <a:endParaRPr lang="es-EC" dirty="0"/>
          </a:p>
          <a:p>
            <a:pPr algn="just"/>
            <a:endParaRPr lang="es-EC" dirty="0"/>
          </a:p>
        </p:txBody>
      </p:sp>
      <p:pic>
        <p:nvPicPr>
          <p:cNvPr id="4" name="Picture 4" descr="http://loscompiladores.files.wordpress.com/2011/07/compilador.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1808" y="3742788"/>
            <a:ext cx="6156322" cy="242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910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karenalduncin.files.wordpress.com/2012/03/screenshot-1.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418" r="3003" b="2179"/>
          <a:stretch/>
        </p:blipFill>
        <p:spPr bwMode="auto">
          <a:xfrm>
            <a:off x="2602560" y="965914"/>
            <a:ext cx="7069474" cy="498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46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0"/>
            <a:ext cx="10018713" cy="1752599"/>
          </a:xfrm>
        </p:spPr>
        <p:txBody>
          <a:bodyPr/>
          <a:lstStyle/>
          <a:p>
            <a:r>
              <a:rPr lang="es-ES_tradnl" dirty="0" smtClean="0">
                <a:solidFill>
                  <a:srgbClr val="00979C"/>
                </a:solidFill>
              </a:rPr>
              <a:t>Algoritmo</a:t>
            </a:r>
            <a:endParaRPr lang="es-EC" dirty="0">
              <a:solidFill>
                <a:srgbClr val="00979C"/>
              </a:solidFill>
            </a:endParaRPr>
          </a:p>
        </p:txBody>
      </p:sp>
      <p:sp>
        <p:nvSpPr>
          <p:cNvPr id="3" name="Marcador de contenido 2"/>
          <p:cNvSpPr>
            <a:spLocks noGrp="1"/>
          </p:cNvSpPr>
          <p:nvPr>
            <p:ph idx="1"/>
          </p:nvPr>
        </p:nvSpPr>
        <p:spPr>
          <a:xfrm>
            <a:off x="1484310" y="237722"/>
            <a:ext cx="6204376" cy="6180787"/>
          </a:xfrm>
        </p:spPr>
        <p:txBody>
          <a:bodyPr/>
          <a:lstStyle/>
          <a:p>
            <a:pPr algn="just"/>
            <a:r>
              <a:rPr lang="es-EC" dirty="0" smtClean="0"/>
              <a:t>Es </a:t>
            </a:r>
            <a:r>
              <a:rPr lang="es-EC" dirty="0"/>
              <a:t>un conjunto </a:t>
            </a:r>
            <a:r>
              <a:rPr lang="es-EC" dirty="0" smtClean="0"/>
              <a:t>prescrito </a:t>
            </a:r>
            <a:r>
              <a:rPr lang="es-EC" dirty="0"/>
              <a:t>de </a:t>
            </a:r>
            <a:r>
              <a:rPr lang="es-EC" dirty="0" smtClean="0"/>
              <a:t>instrucciones </a:t>
            </a:r>
            <a:r>
              <a:rPr lang="es-EC" dirty="0"/>
              <a:t>o reglas bien definidas, ordenadas y finitas que permite realizar una actividad mediante pasos sucesivos que no generen dudas a quien deba </a:t>
            </a:r>
            <a:r>
              <a:rPr lang="es-EC" dirty="0" smtClean="0"/>
              <a:t>realizar </a:t>
            </a:r>
            <a:r>
              <a:rPr lang="es-EC" dirty="0"/>
              <a:t>dicha actividad. </a:t>
            </a:r>
          </a:p>
        </p:txBody>
      </p:sp>
      <p:pic>
        <p:nvPicPr>
          <p:cNvPr id="5" name="Imagen 4"/>
          <p:cNvPicPr>
            <a:picLocks noChangeAspect="1"/>
          </p:cNvPicPr>
          <p:nvPr/>
        </p:nvPicPr>
        <p:blipFill rotWithShape="1">
          <a:blip r:embed="rId2">
            <a:clrChange>
              <a:clrFrom>
                <a:srgbClr val="FFFFFF"/>
              </a:clrFrom>
              <a:clrTo>
                <a:srgbClr val="FFFFFF">
                  <a:alpha val="0"/>
                </a:srgbClr>
              </a:clrTo>
            </a:clrChange>
          </a:blip>
          <a:srcRect l="46306" t="17560" r="29543" b="22052"/>
          <a:stretch/>
        </p:blipFill>
        <p:spPr>
          <a:xfrm>
            <a:off x="8319751" y="1331195"/>
            <a:ext cx="3618964" cy="5087314"/>
          </a:xfrm>
          <a:prstGeom prst="rect">
            <a:avLst/>
          </a:prstGeom>
        </p:spPr>
      </p:pic>
    </p:spTree>
    <p:extLst>
      <p:ext uri="{BB962C8B-B14F-4D97-AF65-F5344CB8AC3E}">
        <p14:creationId xmlns:p14="http://schemas.microsoft.com/office/powerpoint/2010/main" val="1975061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114690"/>
            <a:ext cx="10018713" cy="1752599"/>
          </a:xfrm>
        </p:spPr>
        <p:txBody>
          <a:bodyPr/>
          <a:lstStyle/>
          <a:p>
            <a:r>
              <a:rPr lang="es-ES_tradnl" dirty="0" smtClean="0">
                <a:solidFill>
                  <a:srgbClr val="00979C"/>
                </a:solidFill>
              </a:rPr>
              <a:t>Características de un algoritmo</a:t>
            </a:r>
            <a:endParaRPr lang="es-EC" dirty="0">
              <a:solidFill>
                <a:srgbClr val="00979C"/>
              </a:solidFill>
            </a:endParaRPr>
          </a:p>
        </p:txBody>
      </p:sp>
      <p:sp>
        <p:nvSpPr>
          <p:cNvPr id="3" name="Marcador de contenido 2"/>
          <p:cNvSpPr>
            <a:spLocks noGrp="1"/>
          </p:cNvSpPr>
          <p:nvPr>
            <p:ph idx="1"/>
          </p:nvPr>
        </p:nvSpPr>
        <p:spPr>
          <a:xfrm>
            <a:off x="1793403" y="1081141"/>
            <a:ext cx="10018713" cy="3124201"/>
          </a:xfrm>
        </p:spPr>
        <p:txBody>
          <a:bodyPr/>
          <a:lstStyle/>
          <a:p>
            <a:pPr algn="just"/>
            <a:r>
              <a:rPr lang="es-EC" dirty="0"/>
              <a:t>Precisión  (Los pasos deben ser claros)</a:t>
            </a:r>
          </a:p>
          <a:p>
            <a:pPr algn="just"/>
            <a:r>
              <a:rPr lang="es-EC" dirty="0"/>
              <a:t>Determinismo  (a datos idénticos deben arrojar el mismo resultado)</a:t>
            </a:r>
          </a:p>
          <a:p>
            <a:pPr algn="just"/>
            <a:r>
              <a:rPr lang="es-EC" dirty="0"/>
              <a:t>Finitud (Siempre debe tener una longitud finita)</a:t>
            </a:r>
          </a:p>
          <a:p>
            <a:pPr algn="just"/>
            <a:endParaRPr lang="es-EC" dirty="0"/>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3039414" y="3238890"/>
            <a:ext cx="5734726" cy="3353091"/>
          </a:xfrm>
          <a:prstGeom prst="rect">
            <a:avLst/>
          </a:prstGeom>
        </p:spPr>
      </p:pic>
    </p:spTree>
    <p:extLst>
      <p:ext uri="{BB962C8B-B14F-4D97-AF65-F5344CB8AC3E}">
        <p14:creationId xmlns:p14="http://schemas.microsoft.com/office/powerpoint/2010/main" val="33038927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Partes de un algoritmo</a:t>
            </a:r>
            <a:endParaRPr lang="es-EC" dirty="0">
              <a:solidFill>
                <a:srgbClr val="00979C"/>
              </a:solidFill>
            </a:endParaRP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2021679" y="3275526"/>
            <a:ext cx="8943975" cy="1809750"/>
          </a:xfrm>
          <a:prstGeom prst="rect">
            <a:avLst/>
          </a:prstGeom>
        </p:spPr>
      </p:pic>
    </p:spTree>
    <p:extLst>
      <p:ext uri="{BB962C8B-B14F-4D97-AF65-F5344CB8AC3E}">
        <p14:creationId xmlns:p14="http://schemas.microsoft.com/office/powerpoint/2010/main" val="34707644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Diagrama de flujo</a:t>
            </a:r>
            <a:endParaRPr lang="es-EC" dirty="0">
              <a:solidFill>
                <a:srgbClr val="00979C"/>
              </a:solidFill>
            </a:endParaRPr>
          </a:p>
        </p:txBody>
      </p:sp>
      <p:sp>
        <p:nvSpPr>
          <p:cNvPr id="3" name="Marcador de contenido 2"/>
          <p:cNvSpPr>
            <a:spLocks noGrp="1"/>
          </p:cNvSpPr>
          <p:nvPr>
            <p:ph idx="1"/>
          </p:nvPr>
        </p:nvSpPr>
        <p:spPr>
          <a:xfrm>
            <a:off x="1488890" y="2061692"/>
            <a:ext cx="7461928" cy="3657601"/>
          </a:xfrm>
        </p:spPr>
        <p:txBody>
          <a:bodyPr/>
          <a:lstStyle/>
          <a:p>
            <a:pPr algn="just"/>
            <a:r>
              <a:rPr lang="es-ES" dirty="0"/>
              <a:t>Es la representación gráfica del algoritmo o proceso</a:t>
            </a:r>
          </a:p>
          <a:p>
            <a:pPr algn="just"/>
            <a:r>
              <a:rPr lang="es-ES" dirty="0" smtClean="0"/>
              <a:t>Utilizan </a:t>
            </a:r>
            <a:r>
              <a:rPr lang="es-ES" dirty="0"/>
              <a:t>símbolos con significados definidos que representan los pasos del algoritmo</a:t>
            </a:r>
            <a:endParaRPr lang="es-EC" dirty="0"/>
          </a:p>
        </p:txBody>
      </p:sp>
      <p:pic>
        <p:nvPicPr>
          <p:cNvPr id="4" name="Imagen 3"/>
          <p:cNvPicPr>
            <a:picLocks noChangeAspect="1"/>
          </p:cNvPicPr>
          <p:nvPr/>
        </p:nvPicPr>
        <p:blipFill>
          <a:blip r:embed="rId2">
            <a:clrChange>
              <a:clrFrom>
                <a:srgbClr val="F9F9F9"/>
              </a:clrFrom>
              <a:clrTo>
                <a:srgbClr val="F9F9F9">
                  <a:alpha val="0"/>
                </a:srgbClr>
              </a:clrTo>
            </a:clrChange>
          </a:blip>
          <a:stretch>
            <a:fillRect/>
          </a:stretch>
        </p:blipFill>
        <p:spPr>
          <a:xfrm>
            <a:off x="9292786" y="1884286"/>
            <a:ext cx="2210237" cy="4598182"/>
          </a:xfrm>
          <a:prstGeom prst="rect">
            <a:avLst/>
          </a:prstGeom>
        </p:spPr>
      </p:pic>
    </p:spTree>
    <p:extLst>
      <p:ext uri="{BB962C8B-B14F-4D97-AF65-F5344CB8AC3E}">
        <p14:creationId xmlns:p14="http://schemas.microsoft.com/office/powerpoint/2010/main" val="32425809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Principales elementos de un diagrama de flujo</a:t>
            </a:r>
            <a:endParaRPr lang="es-EC" dirty="0">
              <a:solidFill>
                <a:srgbClr val="00979C"/>
              </a:solidFill>
            </a:endParaRPr>
          </a:p>
        </p:txBody>
      </p:sp>
      <p:pic>
        <p:nvPicPr>
          <p:cNvPr id="3" name="Imagen 2"/>
          <p:cNvPicPr>
            <a:picLocks noChangeAspect="1"/>
          </p:cNvPicPr>
          <p:nvPr/>
        </p:nvPicPr>
        <p:blipFill>
          <a:blip r:embed="rId2">
            <a:clrChange>
              <a:clrFrom>
                <a:srgbClr val="FFFFFF"/>
              </a:clrFrom>
              <a:clrTo>
                <a:srgbClr val="FFFFFF">
                  <a:alpha val="0"/>
                </a:srgbClr>
              </a:clrTo>
            </a:clrChange>
          </a:blip>
          <a:stretch>
            <a:fillRect/>
          </a:stretch>
        </p:blipFill>
        <p:spPr>
          <a:xfrm>
            <a:off x="1872385" y="2438399"/>
            <a:ext cx="8685196" cy="4380915"/>
          </a:xfrm>
          <a:prstGeom prst="rect">
            <a:avLst/>
          </a:prstGeom>
        </p:spPr>
      </p:pic>
    </p:spTree>
    <p:extLst>
      <p:ext uri="{BB962C8B-B14F-4D97-AF65-F5344CB8AC3E}">
        <p14:creationId xmlns:p14="http://schemas.microsoft.com/office/powerpoint/2010/main" val="963530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mis-algoritmos.com/images/stories/sum_of_first_50_natural_numbers.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42" t="1281" r="3955" b="2519"/>
          <a:stretch/>
        </p:blipFill>
        <p:spPr bwMode="auto">
          <a:xfrm>
            <a:off x="8075054" y="618186"/>
            <a:ext cx="2137892" cy="57826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areatecnologia.com/informatica/imagenes/flujo-cocinar-huevo.jpg"/>
          <p:cNvPicPr>
            <a:picLocks noChangeAspect="1" noChangeArrowheads="1"/>
          </p:cNvPicPr>
          <p:nvPr/>
        </p:nvPicPr>
        <p:blipFill>
          <a:blip r:embed="rId3">
            <a:clrChange>
              <a:clrFrom>
                <a:srgbClr val="EBEFF2"/>
              </a:clrFrom>
              <a:clrTo>
                <a:srgbClr val="EBEFF2">
                  <a:alpha val="0"/>
                </a:srgbClr>
              </a:clrTo>
            </a:clrChange>
            <a:extLst>
              <a:ext uri="{28A0092B-C50C-407E-A947-70E740481C1C}">
                <a14:useLocalDpi xmlns:a14="http://schemas.microsoft.com/office/drawing/2010/main" val="0"/>
              </a:ext>
            </a:extLst>
          </a:blip>
          <a:srcRect/>
          <a:stretch>
            <a:fillRect/>
          </a:stretch>
        </p:blipFill>
        <p:spPr bwMode="auto">
          <a:xfrm>
            <a:off x="2278303" y="852976"/>
            <a:ext cx="4467190" cy="5387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5512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228600"/>
            <a:ext cx="10018713" cy="1752599"/>
          </a:xfrm>
        </p:spPr>
        <p:txBody>
          <a:bodyPr/>
          <a:lstStyle/>
          <a:p>
            <a:r>
              <a:rPr lang="es-ES_tradnl" dirty="0" smtClean="0">
                <a:solidFill>
                  <a:srgbClr val="00979C"/>
                </a:solidFill>
              </a:rPr>
              <a:t>Voltaje</a:t>
            </a:r>
            <a:endParaRPr lang="es-EC" dirty="0">
              <a:solidFill>
                <a:srgbClr val="00979C"/>
              </a:solidFill>
            </a:endParaRPr>
          </a:p>
        </p:txBody>
      </p:sp>
      <p:sp>
        <p:nvSpPr>
          <p:cNvPr id="3" name="Marcador de contenido 2"/>
          <p:cNvSpPr>
            <a:spLocks noGrp="1"/>
          </p:cNvSpPr>
          <p:nvPr>
            <p:ph idx="1"/>
          </p:nvPr>
        </p:nvSpPr>
        <p:spPr>
          <a:xfrm>
            <a:off x="1484310" y="220013"/>
            <a:ext cx="10018713" cy="3124201"/>
          </a:xfrm>
        </p:spPr>
        <p:txBody>
          <a:bodyPr/>
          <a:lstStyle/>
          <a:p>
            <a:pPr algn="just"/>
            <a:r>
              <a:rPr lang="es-EC" dirty="0"/>
              <a:t>Una magnitud física que impulsa a los electrones a lo largo de un conductor </a:t>
            </a:r>
            <a:r>
              <a:rPr lang="es-EC" dirty="0" smtClean="0"/>
              <a:t>en </a:t>
            </a:r>
            <a:r>
              <a:rPr lang="es-EC" dirty="0"/>
              <a:t>un circuito eléctrico </a:t>
            </a:r>
            <a:r>
              <a:rPr lang="es-EC" dirty="0" smtClean="0"/>
              <a:t>cerrado provocando </a:t>
            </a:r>
            <a:r>
              <a:rPr lang="es-EC" dirty="0"/>
              <a:t>el flujo de una corriente </a:t>
            </a:r>
            <a:r>
              <a:rPr lang="es-EC" dirty="0" smtClean="0"/>
              <a:t>eléctrica. Su </a:t>
            </a:r>
            <a:r>
              <a:rPr lang="es-EC" dirty="0"/>
              <a:t>unidad es el </a:t>
            </a:r>
            <a:r>
              <a:rPr lang="es-EC" dirty="0" smtClean="0"/>
              <a:t>Voltio(V). El instrumento </a:t>
            </a:r>
            <a:r>
              <a:rPr lang="es-EC" dirty="0"/>
              <a:t>usado para medir el voltaje se conoce como voltímetro. </a:t>
            </a:r>
          </a:p>
        </p:txBody>
      </p:sp>
      <p:pic>
        <p:nvPicPr>
          <p:cNvPr id="2054" name="Picture 6" descr="http://www.artinaid.com/wp-content/uploads/2013/02/Flujo-de-electrones-en-circui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050" y="2766394"/>
            <a:ext cx="4507286" cy="334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298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Ejemplos</a:t>
            </a:r>
            <a:endParaRPr lang="es-EC" dirty="0">
              <a:solidFill>
                <a:srgbClr val="00979C"/>
              </a:solidFill>
            </a:endParaRPr>
          </a:p>
        </p:txBody>
      </p:sp>
      <p:sp>
        <p:nvSpPr>
          <p:cNvPr id="3" name="Marcador de contenido 2"/>
          <p:cNvSpPr>
            <a:spLocks noGrp="1"/>
          </p:cNvSpPr>
          <p:nvPr>
            <p:ph idx="1"/>
          </p:nvPr>
        </p:nvSpPr>
        <p:spPr>
          <a:xfrm>
            <a:off x="1289507" y="2438399"/>
            <a:ext cx="10408319" cy="3756338"/>
          </a:xfrm>
        </p:spPr>
        <p:txBody>
          <a:bodyPr>
            <a:normAutofit fontScale="92500" lnSpcReduction="20000"/>
          </a:bodyPr>
          <a:lstStyle/>
          <a:p>
            <a:pPr algn="just"/>
            <a:r>
              <a:rPr lang="es-ES_tradnl" dirty="0" smtClean="0"/>
              <a:t>Realizar un diagrama de flujo que permita sumar dos números y mostrar el resultado. El proceso debe repetirse cíclicamente.</a:t>
            </a:r>
          </a:p>
          <a:p>
            <a:pPr algn="just"/>
            <a:r>
              <a:rPr lang="es-ES_tradnl" dirty="0" smtClean="0"/>
              <a:t>Realizar el diagrama de flujo de un contador ascendente. </a:t>
            </a:r>
          </a:p>
          <a:p>
            <a:pPr algn="just"/>
            <a:r>
              <a:rPr lang="es-ES_tradnl" dirty="0" smtClean="0"/>
              <a:t>Realizar el diagrama de flujo asumiendo que se tienen dos interruptores S1 y S2 y dos leds a la salida, los cuales se encenderán únicamente si los dos interruptores están encendidos. En caso de que S1 esté encendido y S2 apagado se encenderá en led 1 y en el caso inverso se encenderá el led 2.</a:t>
            </a:r>
          </a:p>
          <a:p>
            <a:pPr algn="just"/>
            <a:r>
              <a:rPr lang="es-ES_tradnl" dirty="0" smtClean="0"/>
              <a:t>Realizar el diagrama de flujo de tal forma que si un botón se pulsa diez veces produzca el encendido de un led durante 3 segundos, para después apagarse y repetir el proceso. Después de que el led se haya encendido 10 veces, éste permanecerá encendido indefinidamente.</a:t>
            </a:r>
            <a:endParaRPr lang="es-EC" dirty="0"/>
          </a:p>
        </p:txBody>
      </p:sp>
    </p:spTree>
    <p:extLst>
      <p:ext uri="{BB962C8B-B14F-4D97-AF65-F5344CB8AC3E}">
        <p14:creationId xmlns:p14="http://schemas.microsoft.com/office/powerpoint/2010/main" val="37580986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7200" dirty="0" smtClean="0">
                <a:solidFill>
                  <a:srgbClr val="019CA1"/>
                </a:solidFill>
              </a:rPr>
              <a:t>ARDUINO</a:t>
            </a:r>
            <a:endParaRPr lang="es-EC" sz="7200" dirty="0">
              <a:solidFill>
                <a:srgbClr val="019CA1"/>
              </a:solidFill>
            </a:endParaRPr>
          </a:p>
        </p:txBody>
      </p:sp>
      <p:pic>
        <p:nvPicPr>
          <p:cNvPr id="4" name="Picture 2" descr="http://www.critics-corporation.com/Negozio/Progetti/installazionearduino.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5495" y="1041042"/>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0567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¿Qué es </a:t>
            </a:r>
            <a:r>
              <a:rPr lang="es-ES_tradnl" dirty="0" err="1" smtClean="0">
                <a:solidFill>
                  <a:srgbClr val="00979C"/>
                </a:solidFill>
              </a:rPr>
              <a:t>Arduino</a:t>
            </a:r>
            <a:r>
              <a:rPr lang="es-ES_tradnl" dirty="0" smtClean="0">
                <a:solidFill>
                  <a:srgbClr val="00979C"/>
                </a:solidFill>
              </a:rPr>
              <a:t>?</a:t>
            </a:r>
            <a:endParaRPr lang="es-EC" dirty="0">
              <a:solidFill>
                <a:srgbClr val="00979C"/>
              </a:solidFill>
            </a:endParaRPr>
          </a:p>
        </p:txBody>
      </p:sp>
      <p:sp>
        <p:nvSpPr>
          <p:cNvPr id="3" name="Marcador de contenido 2"/>
          <p:cNvSpPr>
            <a:spLocks noGrp="1"/>
          </p:cNvSpPr>
          <p:nvPr>
            <p:ph idx="1"/>
          </p:nvPr>
        </p:nvSpPr>
        <p:spPr>
          <a:xfrm>
            <a:off x="1484311" y="1562099"/>
            <a:ext cx="10018713" cy="3124201"/>
          </a:xfrm>
        </p:spPr>
        <p:txBody>
          <a:bodyPr/>
          <a:lstStyle/>
          <a:p>
            <a:pPr algn="just"/>
            <a:r>
              <a:rPr lang="es-EC" dirty="0" err="1"/>
              <a:t>Arduino</a:t>
            </a:r>
            <a:r>
              <a:rPr lang="es-EC" dirty="0"/>
              <a:t> es una plataforma de electrónica abierta para la creación de prototipos </a:t>
            </a:r>
            <a:r>
              <a:rPr lang="es-EC" dirty="0" smtClean="0"/>
              <a:t>basada </a:t>
            </a:r>
            <a:r>
              <a:rPr lang="es-EC" dirty="0"/>
              <a:t>en software y hardware libre, flexibles y fáciles de usar. </a:t>
            </a:r>
            <a:endParaRPr lang="es-EC" dirty="0" smtClean="0"/>
          </a:p>
          <a:p>
            <a:pPr algn="just"/>
            <a:r>
              <a:rPr lang="es-EC" dirty="0"/>
              <a:t>El microcontrolador en la placa </a:t>
            </a:r>
            <a:r>
              <a:rPr lang="es-EC" dirty="0" err="1"/>
              <a:t>Arduino</a:t>
            </a:r>
            <a:r>
              <a:rPr lang="es-EC" dirty="0"/>
              <a:t> se programa mediante el lenguaje de programación </a:t>
            </a:r>
            <a:r>
              <a:rPr lang="es-EC" dirty="0" err="1"/>
              <a:t>Arduino</a:t>
            </a:r>
            <a:r>
              <a:rPr lang="es-EC" dirty="0"/>
              <a:t> (basado en </a:t>
            </a:r>
            <a:r>
              <a:rPr lang="es-EC" dirty="0" err="1"/>
              <a:t>Wiring</a:t>
            </a:r>
            <a:r>
              <a:rPr lang="es-EC" dirty="0"/>
              <a:t>) y el entorno de desarrollo </a:t>
            </a:r>
            <a:r>
              <a:rPr lang="es-EC" dirty="0" err="1"/>
              <a:t>Arduino</a:t>
            </a:r>
            <a:r>
              <a:rPr lang="es-EC" dirty="0"/>
              <a:t> (basado en </a:t>
            </a:r>
            <a:r>
              <a:rPr lang="es-EC" dirty="0" err="1"/>
              <a:t>Processing</a:t>
            </a:r>
            <a:r>
              <a:rPr lang="es-EC" dirty="0" smtClean="0"/>
              <a:t>).</a:t>
            </a:r>
            <a:endParaRPr lang="es-EC" dirty="0"/>
          </a:p>
        </p:txBody>
      </p:sp>
      <p:pic>
        <p:nvPicPr>
          <p:cNvPr id="4" name="Imagen 3"/>
          <p:cNvPicPr>
            <a:picLocks noChangeAspect="1"/>
          </p:cNvPicPr>
          <p:nvPr/>
        </p:nvPicPr>
        <p:blipFill rotWithShape="1">
          <a:blip r:embed="rId2"/>
          <a:srcRect l="13740" t="15097" r="33205" b="10255"/>
          <a:stretch/>
        </p:blipFill>
        <p:spPr>
          <a:xfrm>
            <a:off x="4916005" y="4203254"/>
            <a:ext cx="2965865" cy="23461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805982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0"/>
            <a:ext cx="10018713" cy="1752599"/>
          </a:xfrm>
        </p:spPr>
        <p:txBody>
          <a:bodyPr/>
          <a:lstStyle/>
          <a:p>
            <a:r>
              <a:rPr lang="es-ES_tradnl" dirty="0" smtClean="0">
                <a:solidFill>
                  <a:srgbClr val="00979C"/>
                </a:solidFill>
              </a:rPr>
              <a:t>Partes del </a:t>
            </a:r>
            <a:r>
              <a:rPr lang="es-ES_tradnl" dirty="0" err="1" smtClean="0">
                <a:solidFill>
                  <a:srgbClr val="00979C"/>
                </a:solidFill>
              </a:rPr>
              <a:t>Arduino</a:t>
            </a:r>
            <a:endParaRPr lang="es-EC" dirty="0">
              <a:solidFill>
                <a:srgbClr val="00979C"/>
              </a:solidFill>
            </a:endParaRPr>
          </a:p>
        </p:txBody>
      </p:sp>
      <p:pic>
        <p:nvPicPr>
          <p:cNvPr id="3" name="Imagen 2"/>
          <p:cNvPicPr>
            <a:picLocks noChangeAspect="1"/>
          </p:cNvPicPr>
          <p:nvPr/>
        </p:nvPicPr>
        <p:blipFill>
          <a:blip r:embed="rId2"/>
          <a:stretch>
            <a:fillRect/>
          </a:stretch>
        </p:blipFill>
        <p:spPr>
          <a:xfrm>
            <a:off x="2714022" y="1249979"/>
            <a:ext cx="8140900" cy="54856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2004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2524766" y="538367"/>
            <a:ext cx="8618713" cy="5946145"/>
          </a:xfrm>
          <a:prstGeom prst="rect">
            <a:avLst/>
          </a:prstGeom>
        </p:spPr>
      </p:pic>
    </p:spTree>
    <p:extLst>
      <p:ext uri="{BB962C8B-B14F-4D97-AF65-F5344CB8AC3E}">
        <p14:creationId xmlns:p14="http://schemas.microsoft.com/office/powerpoint/2010/main" val="2581589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77494" y="155812"/>
            <a:ext cx="10018713" cy="1752599"/>
          </a:xfrm>
        </p:spPr>
        <p:txBody>
          <a:bodyPr/>
          <a:lstStyle/>
          <a:p>
            <a:r>
              <a:rPr lang="es-ES_tradnl" dirty="0" smtClean="0">
                <a:solidFill>
                  <a:srgbClr val="00979C"/>
                </a:solidFill>
              </a:rPr>
              <a:t>¿Qué es un microcontrolador?</a:t>
            </a:r>
            <a:endParaRPr lang="es-EC" dirty="0">
              <a:solidFill>
                <a:srgbClr val="00979C"/>
              </a:solidFill>
            </a:endParaRPr>
          </a:p>
        </p:txBody>
      </p:sp>
      <p:sp>
        <p:nvSpPr>
          <p:cNvPr id="3" name="Marcador de contenido 2"/>
          <p:cNvSpPr>
            <a:spLocks noGrp="1"/>
          </p:cNvSpPr>
          <p:nvPr>
            <p:ph idx="1"/>
          </p:nvPr>
        </p:nvSpPr>
        <p:spPr>
          <a:xfrm>
            <a:off x="1381279" y="774231"/>
            <a:ext cx="10018713" cy="3124201"/>
          </a:xfrm>
        </p:spPr>
        <p:txBody>
          <a:bodyPr/>
          <a:lstStyle/>
          <a:p>
            <a:pPr algn="just"/>
            <a:r>
              <a:rPr lang="es-EC" dirty="0"/>
              <a:t>Un microcontrolador </a:t>
            </a:r>
            <a:r>
              <a:rPr lang="es-EC" dirty="0" smtClean="0"/>
              <a:t>es </a:t>
            </a:r>
            <a:r>
              <a:rPr lang="es-EC" dirty="0"/>
              <a:t>un circuito integrado programable, capaz de ejecutar las órdenes grabadas en su memoria. </a:t>
            </a:r>
            <a:endParaRPr lang="es-EC" dirty="0" smtClean="0"/>
          </a:p>
          <a:p>
            <a:pPr algn="just"/>
            <a:r>
              <a:rPr lang="es-EC" dirty="0"/>
              <a:t>Está compuesto de varios bloques funcionales, los cuales cumplen una tarea específica. </a:t>
            </a:r>
          </a:p>
        </p:txBody>
      </p:sp>
      <p:pic>
        <p:nvPicPr>
          <p:cNvPr id="4" name="Imagen 3"/>
          <p:cNvPicPr>
            <a:picLocks noChangeAspect="1"/>
          </p:cNvPicPr>
          <p:nvPr/>
        </p:nvPicPr>
        <p:blipFill rotWithShape="1">
          <a:blip r:embed="rId2"/>
          <a:srcRect l="14333" t="13689" r="44094" b="19762"/>
          <a:stretch/>
        </p:blipFill>
        <p:spPr>
          <a:xfrm>
            <a:off x="1787306" y="3490176"/>
            <a:ext cx="3005068" cy="2704562"/>
          </a:xfrm>
          <a:prstGeom prst="rect">
            <a:avLst/>
          </a:prstGeom>
          <a:ln>
            <a:noFill/>
          </a:ln>
          <a:effectLst>
            <a:outerShdw blurRad="190500" algn="tl" rotWithShape="0">
              <a:srgbClr val="000000">
                <a:alpha val="70000"/>
              </a:srgbClr>
            </a:outerShdw>
          </a:effectLst>
        </p:spPr>
      </p:pic>
      <p:pic>
        <p:nvPicPr>
          <p:cNvPr id="1026" name="Picture 2" descr="http://3.bp.blogspot.com/-II8JxIsOoqI/UKuzWJQRObI/AAAAAAAAANM/H76-HhCxmMc/s1600/micro_esq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501" y="3599836"/>
            <a:ext cx="3674057" cy="25750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87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Tipos de Memoria en un Microcontrolador</a:t>
            </a:r>
            <a:endParaRPr lang="es-EC" dirty="0">
              <a:solidFill>
                <a:srgbClr val="00979C"/>
              </a:solidFill>
            </a:endParaRPr>
          </a:p>
        </p:txBody>
      </p:sp>
      <p:sp>
        <p:nvSpPr>
          <p:cNvPr id="3" name="Marcador de contenido 2"/>
          <p:cNvSpPr>
            <a:spLocks noGrp="1"/>
          </p:cNvSpPr>
          <p:nvPr>
            <p:ph idx="1"/>
          </p:nvPr>
        </p:nvSpPr>
        <p:spPr/>
        <p:txBody>
          <a:bodyPr/>
          <a:lstStyle/>
          <a:p>
            <a:r>
              <a:rPr lang="es-ES_tradnl" dirty="0" smtClean="0"/>
              <a:t>Memoria RAM</a:t>
            </a:r>
          </a:p>
          <a:p>
            <a:r>
              <a:rPr lang="es-ES_tradnl" dirty="0" smtClean="0"/>
              <a:t>Memoria ROM</a:t>
            </a:r>
          </a:p>
          <a:p>
            <a:r>
              <a:rPr lang="es-ES_tradnl" dirty="0" smtClean="0"/>
              <a:t>Memoria EEPROM</a:t>
            </a:r>
            <a:endParaRPr lang="es-EC" dirty="0"/>
          </a:p>
        </p:txBody>
      </p:sp>
      <p:pic>
        <p:nvPicPr>
          <p:cNvPr id="2050" name="Picture 2" descr="http://static.betazeta.com/www.fayerwayer.com/up/2012/07/RAM-660x3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312" y="1941580"/>
            <a:ext cx="3170841" cy="15758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amigakit.leamancomputing.com/catalog/images/kickstart-rom-407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509" y="3631692"/>
            <a:ext cx="2986110" cy="18135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AutoShape 6" descr="data:image/jpeg;base64,/9j/4AAQSkZJRgABAQAAAQABAAD/2wCEAAkGBxQTEBUUEhQWFhQUFxcYFxgXFBgcGBYXFBcXFxgXGBcZHCggHB0lHBQXITEhJSkrLi4uGB8zODMsNygtLisBCgoKDg0OGhAPFCwcFBwrLCwsLCwsLCwsLCwsKywsLCwsLCssKysyNzc3LCwrLDcsKysrLCsrKywsKysrLCsrK//AABEIALMBGQMBIgACEQEDEQH/xAAcAAEAAQUBAQAAAAAAAAAAAAAABQECAwQGBwj/xABJEAACAQIDBAYGBgcGBAcAAAABAgADEQQFEgYhMUETUWFxgZEHIjJSocFCYnKSscIUI1OCorLRJDND0uHwF3Pi8URjk6Ozw9P/xAAWAQEBAQAAAAAAAAAAAAAAAAAAAQL/xAAcEQEBAQACAwEAAAAAAAAAAAAAEQEhMRJBUQL/2gAMAwEAAhEDEQA/APcYiICIiAiIgIiICIiAiIgIiICIiAiIgIiICIiAiJgxeLSkuqo6qo5sbQM8Tisd6SMMj6UV6g5sNw8L8Znw/pDwje1rTvW/4GErrokLhtqsI/s10/euv8wEk6GMpv7Do32WB/CFZ4iICIiAiIgIiICIiAiIgIiICIiAiIgIiICIiAiIgIiICJQyBzra7DYe4Z9bj6CWLePIeMCfkfmudUMOL1qir1Dix7lG+eaZ16Qa9W60gKK9m9/FuXhOSrVmYlmJYniSbk+JljO677OvSOxuuGTSPffefBeA8bzh8fmFSs2qrUZz2n8BymoWlDKi6Jp1q7A2C+J4TH0tT6vxgSF5UG3A+Uj+ncclPjabNGpqF7WgT+UbUYnDtdKhIPFXJZfInd4Sc/4lYm393Sv12b8NU4iXCB2uH9JOJHtJSbwI/AyTw3pPX/Ew5H2XB+BAnm8tdrDfELr1/DekbBt7XSJ3pcfwkyUobW4N+GIpj7R0/wA1p88YvOkXcvrHs4SGxOZO/E2HUIi3X1xRrK6hkYMp4EEEHuIl88/9CWYdJlgQnfRqMngbMP5j5T0CZaIiICIiAiIgIiICIiAiIgIiICJrY7H06K6qrqi9bEDy65xOd+klFuuGTWffcWXwXifhCV3lSoFBLEADiSbAd5M5PO/SBhqNxSvWf6vsDvbn4XnmWbZ7iMSb1qjEe6NyDuUbpoBZYlT+c7YYrEXBfQh+jTuB4m9zICVAlr1AOJl6RW0pLKilhuNpYqEdfnJd+EZiImuUa+7d23+UzBt0Z+qbgyS3oh1S+5lZRiFMdUuCy8CWVKoAuTYdsCoEO4AuTYSHxmfKN1Maj18pB4rGvUPrMe7l5QRPYzPUXcnrHr5SDxWPep7R3dQ4TUJil6zBbgXPE8IVcTK0RqYLuFzbfuG+S+Z5A+GCVSy1FNr24dnfOi2my5XwKVlRVICn1RyaSjv/AELZacOK6NVVi+hwq8BxBN/IT1CeWeiNVVgR7T0bG/G4Kn+s9SkXFYiIUiIgIiICIiAiJQmBWJzec7a4ahcBukcfRTf5twE4TONusTWuEIooeSe14vx8rRE3Xpeb7QYfDD9bUAPJRvY/ujfOEzr0j1GuuGQUx77b38BwHxnEMSTckkniTxPjLSJYlZMZjKlVtVV2dutiT/2mG0uO7umB6/JRcxcxO2aY2rDlvlholuJmQJp9lZLqsVmPZLhTA5G/4zJYnslPA98Qppv3S24l9pW0qLNJl1oJmKtXCi7EAdZgZSZjq1QouSAOsmQeNz8cKQv9Y8PASFxGJZzd2J/31Sqncbn4G6mL9p4eA5yExOLeobuxP4eU1i0yYOiatRUUgFjYXNh5wLCZWiNTBbgXNrnhJbN8lqYJ0appqKez1bjeVM6PbrLEOFSuqKrDSPVFvVYcPjJRz+b7P1MIEqkrUU8bDcD1HrnQbVYFKmASuEVWAU+qOAbiJ0lLIHx+ApUaRVWdUILcBp3k9fAGTOxmWKj0qFYLU6J3pm4upNMsA1j2i8m6OZyrJGx+Eo0EZULKu9uA07yTbeeE7LYrLgjU6FUK/RF0NxcE09QBse68ps7gzTzN6dtNqtRgLW9QliLdm+T+Gw4p5oy8nQ1R9piwYfwk+MhEVs5gjSzOolrWaqw+wxJBHZvnfzl3W2cg9eG/M06eMXFYiJVIiICJSR+a51Qw4vWqKvUOLHuUbzAkZhxOISmpaowVRxLEAec87zr0ksbrhadvrvvPgnAeJ8JxGPzOrXbVWqM7fWPDuHAeEsSvS859IlFLigpqt7xuqDzFz/vfOFzfaXE4m4qVDp9xfVXyHHxvIXVF5YzurhKyzXK64RdeVEs1S7VCqsoO475aqAcJW8XkFHqAc5aXvw5waY/2ZWAVd2+XShM18VjEpi7sB2cz3DjA2DNfE4lEF3YKJA43aFjupDSPeO8+A4CQtWqWN2JJ6zxlWJvG7QcqS2+s3yX+shq9dnN3JJ7ZhJm9l2TV64JopqA4m4A8zA0SZtZXl74ipopWv2kDd1yT2Rw9M4vocRRLN6ws1xZl32K8xumzmuWrhMyo6RZHZHtf2dTlSAeqSiOo4JsLjETEUw4LAcfVYE2uCJO+kLJko9FWpqFLHSwXcNwuN3hJbanZ+viWR6FMsKAd3NwAqL61ySd5Ok2HGd7lOTUMZoWugqAJrQNewfSLEgHfbUd0lHOZxsvUzDDU6VALrurXc2AW28k8efCTGx+Dp1f0enXRXABDKwuNVMG27nvWSXo/JvRHNaZB/d9X8RGzmDFPM6tA/wCCWqKfeFUFhfqt0lvCQxXZij0eKFMCwSrWFvdW76d3VYibVHBClm4T6NQNWHYza7jzF/GbNcac5U+/RX4dKP6Rnp05pg25Ojr91l//AEhVMYunO6R9/DkeRf8A0mfNfVzPDN71N18iP801to205pgW6xUXzKf1mztQpGKwbjk5XxYofymDVuMNs4pdtC38VSdRIqvlZbGJiLiy0yhHO9yQQf3jJSUViY69ZUUs7BVUXLMQAB1kncJyGcekShTuKANZusGyfe4nwEK7K8gM52xw2HuC+t/cp7z4ngPEzzLONqsTibh6mlD9BPVXx5nxMhrASxnydXnO32Jq3Wlain1d7kdrEbvATk6rFiWYkk8STcnvPOUJlNUqGmU0xqluuBVtwJ6urskacVUb2VRB9a7HxAsB5ySFWWFFPECBHa6v7Rf/AE/+qXLXqj3G8Cp87kTf6FeqXrSXqEIsptdQd4vyPKXATJaUPZCqAxeUtNPG5nTp+01z7o3n/SBuFprYzMEpj12t2DeT4TncbntR9yeoOz2vPl4SKJvvMETON2gdt1MaB18WPyEh3Yk3Jues8ZaTKL7QDXUHnp+NoVUmZ2wFbozV6NujXi1twv1ybzTZhEwwq0ajVCF1k2Gkr1rzB7+qdNsQxxGD01CW0MU8DYgfGSlQWyWSYbE0n1BzUXd7VgLjcwtx4HcZdsLSNLMKmHY8A47yjC27u/Gbvo1oNTrYhGBAsQCQbE0n0tY8Da4nXYrZJKFSlmCuzNiK+hlsoRFZGXduuTqTjfnwkHM5nlNVM2p11pt0F6Iepp9QNUvT06uGo7p1mcbOUK+FxGJcE1sLSJpEEgCx1FrDifVI37t86WngGxOXVqSAFxUV0vw1IUcC54ez8ZtbE01q06xYAq1qbIw6gdQYcN9yLdkh8R2wi6zWQ8Go2O7he4H4mbexOF0VnpP7eHXozbg1gvrDssR5xsKgp4nGURwSq2kdSB2KjuCuomfL205xiF99Vbzpp/kjFUy8aM4rqBYOisLfWQXPiaZmJ10Z9f8AaUFv4CoPyiX4/wBTOqTcqlFR32NUfmEs2ibRm+Cb30dfJlH4VIGXaI6czwbcmVh910/zmX7ZC2JwL8xVZfvaD+Wb+0GTPWrYaojKOgZiwN96sUO63P1PjJevhkfTrUNpYMtxfSw4EdRgRmd5J09bD1A2noHLEW9oGxt5qPjJgreViVVIlYgcH6asTpyp6f7apTTvCsKhH8FvGfOzsUPqsw8bGe0+mzGs1ShQ4KqmpwO9m9UeQB+9PIsThTflNZnDG7yxUc2rrwcnvsZvUM/q8GCN5j8JHrhjK9DLDhLrtCv0qZHcbzZp55Rb6RH2l+c5qpTMwMkhHbJi0b2XU/vCZlWcGizOlRl9l2Hcxgjt1EuAnH083rr9O/eAZtU9o6g9pFPdcfOB1AWXATn02lX6SsPI/OZam0NPTdbseq1vOBNmRuPzinTuL6m6l3+Z5Tncdm9SpuvpXqHzMjoWJPG53UfcDoXqXj4mRkpebz5JiOiNXom0DeTzt16eJHaJBolpIZLlLYlyqui2FyWO+3dz8JNbGUKFZXVqKu4sbt6wIO7geBmrh8B+j5olIezrXn9GovC/jFGjiKD4HEjVpqAG4JX1XA47jwnV7fYLVh+lIF6ZSx6lc2sOzeJI7XbIVsWKQwyainSdIbgBUsDck9xAHMzodmaVHEHDUq6CrTqBdSuLqSqFhcdjKN0m6IDZbBmtlqIANTq9Pfu3liouereJJZDs42XPVw1Rw7aaVQsoIBLhgQL8hptJSrhujxlajTQC2IBRVAFg6o4CgbgN5nQbd4AJUTEg73K0HUjl67KwPI3uPGZI1dr8OQuCrKv6tKdRHIG5ekFNhe3AEod/XJg5V02WaGNmANVCp3q6kuh3jzHaZI5zRBy+sq8Oge33DaU2YbVgqf2SPiR+EqtXYOvrwSN1m57SyqfnNHYI2q4yn7tepbu6WqB8AI9F7/2Rk/ZuV+6Av5TMeyrac0xydbs3n0bf/YYFclGjOsWvvgN5pSPyMY31M8pnk9FPMdMp/FZlbC1FzvWEbo3pKddjpuodSCeAPsbp0GIyqm9enXYHpKQIU33WbrHO0CJ2gyqq+NwtWmLqhIc3HqjUrA924jxEnMRgadR0d0VmpEshI3oSLEjwmzaJVBERAREQEREDxb07jTXoOOJRlPcDcfPznkpxR659Bek7Z6ni6mFpszKaj6NQtuFwbgHde15xO0noaehSerSxSsqC5V6RB429pWI59Uuay82TFHnaZxjBb+sn/wDhjmJopWp0VqJUUOAlVdWlhcXDkfOc3UyfELqvQq+obNamxCnjYkAgS+RFzV7jgD3THdSL3IJ5W+N5qFt/dKExSRuiiB9IG++Hw5mmHmVcSQLfPnKLzh93OFoHnKDFGbFPGLzEJywiiTxE1qiWNpLpUQ9Ymhmum40tyk0zWoTMuEpq1QLUYoCd5tvHhxk1sNi9FY/q1chSQCBcW5qTz3zd2+wZ1067AK7nSQOzeCTzPKZrTFtLs3So0Q9B2ZlsXvYgqfpC3D/WdFsQxr4T12JCMVtx3WG7fysZK0sn/SMEtJQFevTCb9wDsAAW7NU3Mo2ZOXa8Ozh20o5YLYEsLGwJPC1r87cJKnpx2wOXPTxlXUjLTJq01JUgMUe9lJFja07jMdkaD4etmB1GvSCKovZFCOpLWHEkMRvNtwnSbS0WbBYSso3UrF7DcqNTIZj2AgX75KbLYJXwbLUs9OsWuvLTbSQfKD20djnBrVByKb/EjjOf2QyzocyGGqccPcixuG9UtTI/dYHvEnfR1UIfF02406pQX46VeoF392mYsfT0bQUWHCrSF+0haq/5YWG24CZjgKnDUaisfstSYfi0k/SMv9gZhxSpRb/3VB+BM0PSchthHH0K5H3qbfMCTO3NPVl2I7KZb7pDfKFbeC/WYJfr0QPNLSK9HVfVgU7N3mqn5zf2SqasFS+yR5EiYtkMkfC0mRyDdyV03tpG5ePO0qIb0d3WtjqR+hiH+NSpb4WnQYTIUp4yrigx1VVAK7rA+qCQePBFkolFQSQoBbeSALkjdvPOXwpERAREQEREBERAREQOYz9NWYYIe6zN5I83NshfA1h1r8xMeLTVmVH6lNz5gr85I5zl/T0Wp306rb7X4SIpkdLRhaK+7SpjyUSG2GwTU1xBZSvSVyRcWuAqi+/le86WlTCqAOAAA7hul9pRD5hsxha9Xpa1FKjaSvrKCLE3vYjj2yCzH0VZZV/8P0Z66VR0/hB0/CdrEK8lzH0G0D/cYqrT6g6q4+Gk/Gc1j/QnjV/uq1Cr36kPxuPjPf4gfLOYejzM6JOrCVCBzplXH8LE/Cc7isO9I2qo9M9ToV/mAn2RLK1FWFmUMOogEeRlqR8d0qot+Fpjxi253+E+qcy2Fy+v/eYOiSearob7yWMjcu9FuW0aoqrQLkeytSozopHMKxNz33ikeIbB5HiS/wCkrSYYcKVNUiyHVuGm9i2+3s3nruRZPh8RiVFektTQvSIGFwGBUXtwO5jxnc5pg+koPTWwutl6gRw8LgTl9i8LbEVCeNNdFu3VY7/3fjM72b2hsJQK1lpqN6V7AAdVT+knNu8CBoxC31MVpN1aTqYHvvu8ZkzxSmZ4ZxwcAHv12/B5vbcr/YnPutTbydYRuDDK2C0AWVqBFuxk/wBZHej6tqwKdhI+APzkpkL6sLR/5ajyFvlIH0b+rRrUz/h1nW3VYlfywrDsqNGZ45Ot9Q/eCMf5pTa9tGZ4B/e1oT3PTNv4j5ymEbRn9Zf2tJG8kCn/AOOTm0Ozy4pqDF2Q0H1iwvcG117PZG+Bo+kTAVKuDHRIXenVpuFUXJF9LWHcxnQJRD0QlQXDIFZT2rYgzYlZVa+AwSUaa06Y0ogsBcnd3nee8zYiICIiAiIgIiICIiAiIgIiIFnRDVqsNVrXtvt1Xl8RAREQEREBERAREQEREChnMZMujMcQvvAt5lG+c6icxVOjNl/8ymfGwI/LImrNtPVfDVPdcj+U/lkltct8BiP+Ux8hf5TR2/Q/oqsB7FRT3DSw+Yk6KYqUdLC61Esw6wy2I+Moi9i62rA0j1ah5MZg2YyurQr4suoCVauumdQOoMWY7hvHtc5K5JlSYaiKVO5UEm7G5JY3M35FYjh1169I1206rDVbja/G3ZMsRKEREBERAREQEREBERAREQEREBERAREQEREBERAREQEREBERASHzHK2fFUKykfq7hr9W/h52kxEChF+MrEQEREBERAREQEREBERAREQEREBERAREQEREBERAREQEREBERAREQEREBERAREQEREBERAREQEREBERAREQEREBERAREQERE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2058" name="Picture 10" descr="http://sarahquintanainformaticaargos.weebly.com/uploads/3/8/3/4/38343691/1813143_ori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307" y="5059081"/>
            <a:ext cx="2713463" cy="17302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5734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Estructura de un programa en </a:t>
            </a:r>
            <a:r>
              <a:rPr lang="es-ES_tradnl" dirty="0" err="1" smtClean="0">
                <a:solidFill>
                  <a:srgbClr val="00979C"/>
                </a:solidFill>
              </a:rPr>
              <a:t>Arduino</a:t>
            </a:r>
            <a:endParaRPr lang="es-EC" dirty="0">
              <a:solidFill>
                <a:srgbClr val="00979C"/>
              </a:solidFill>
            </a:endParaRPr>
          </a:p>
        </p:txBody>
      </p:sp>
      <p:sp>
        <p:nvSpPr>
          <p:cNvPr id="3" name="Marcador de contenido 2"/>
          <p:cNvSpPr>
            <a:spLocks noGrp="1"/>
          </p:cNvSpPr>
          <p:nvPr>
            <p:ph idx="1"/>
          </p:nvPr>
        </p:nvSpPr>
        <p:spPr/>
        <p:txBody>
          <a:bodyPr>
            <a:normAutofit fontScale="92500" lnSpcReduction="20000"/>
          </a:bodyPr>
          <a:lstStyle/>
          <a:p>
            <a:pPr marL="0" indent="0" algn="just">
              <a:buNone/>
            </a:pPr>
            <a:r>
              <a:rPr lang="es-EC" dirty="0"/>
              <a:t>Son dos funciones principales que debe tener todo programa en </a:t>
            </a:r>
            <a:r>
              <a:rPr lang="es-EC" dirty="0" err="1"/>
              <a:t>Arduino</a:t>
            </a:r>
            <a:r>
              <a:rPr lang="es-EC" dirty="0"/>
              <a:t>: </a:t>
            </a:r>
          </a:p>
          <a:p>
            <a:pPr marL="0" indent="0" algn="just">
              <a:buNone/>
            </a:pPr>
            <a:r>
              <a:rPr lang="es-EC" b="1" dirty="0" err="1">
                <a:solidFill>
                  <a:schemeClr val="accent3"/>
                </a:solidFill>
              </a:rPr>
              <a:t>setup</a:t>
            </a:r>
            <a:r>
              <a:rPr lang="es-EC" b="1" dirty="0">
                <a:solidFill>
                  <a:schemeClr val="accent3"/>
                </a:solidFill>
              </a:rPr>
              <a:t>(){ </a:t>
            </a:r>
            <a:endParaRPr lang="es-EC" dirty="0">
              <a:solidFill>
                <a:schemeClr val="accent3"/>
              </a:solidFill>
            </a:endParaRPr>
          </a:p>
          <a:p>
            <a:pPr marL="0" indent="0" algn="just">
              <a:buNone/>
            </a:pPr>
            <a:r>
              <a:rPr lang="es-EC" b="1" dirty="0">
                <a:solidFill>
                  <a:schemeClr val="accent3"/>
                </a:solidFill>
              </a:rPr>
              <a:t>} </a:t>
            </a:r>
            <a:endParaRPr lang="es-EC" dirty="0">
              <a:solidFill>
                <a:schemeClr val="accent3"/>
              </a:solidFill>
            </a:endParaRPr>
          </a:p>
          <a:p>
            <a:pPr marL="0" indent="0" algn="just">
              <a:buNone/>
            </a:pPr>
            <a:r>
              <a:rPr lang="es-EC" dirty="0"/>
              <a:t>Código de configuración inicial, solo se ejecuta una vez. </a:t>
            </a:r>
          </a:p>
          <a:p>
            <a:pPr marL="0" indent="0" algn="just">
              <a:buNone/>
            </a:pPr>
            <a:r>
              <a:rPr lang="es-EC" b="1" dirty="0" err="1">
                <a:solidFill>
                  <a:schemeClr val="accent3"/>
                </a:solidFill>
              </a:rPr>
              <a:t>loop</a:t>
            </a:r>
            <a:r>
              <a:rPr lang="es-EC" b="1" dirty="0">
                <a:solidFill>
                  <a:schemeClr val="accent3"/>
                </a:solidFill>
              </a:rPr>
              <a:t>(){ </a:t>
            </a:r>
            <a:endParaRPr lang="es-EC" dirty="0">
              <a:solidFill>
                <a:schemeClr val="accent3"/>
              </a:solidFill>
            </a:endParaRPr>
          </a:p>
          <a:p>
            <a:pPr marL="0" indent="0" algn="just">
              <a:buNone/>
            </a:pPr>
            <a:r>
              <a:rPr lang="es-EC" b="1" dirty="0">
                <a:solidFill>
                  <a:schemeClr val="accent3"/>
                </a:solidFill>
              </a:rPr>
              <a:t>} </a:t>
            </a:r>
            <a:endParaRPr lang="es-EC" dirty="0">
              <a:solidFill>
                <a:schemeClr val="accent3"/>
              </a:solidFill>
            </a:endParaRPr>
          </a:p>
          <a:p>
            <a:pPr marL="0" indent="0" algn="just">
              <a:buNone/>
            </a:pPr>
            <a:r>
              <a:rPr lang="es-EC" dirty="0"/>
              <a:t>Esta función se ejecuta luego del </a:t>
            </a:r>
            <a:r>
              <a:rPr lang="es-EC" dirty="0" err="1"/>
              <a:t>setup</a:t>
            </a:r>
            <a:r>
              <a:rPr lang="es-EC" dirty="0"/>
              <a:t>(), se mantiene ejecutándose hasta que se des- energice o desconecte el </a:t>
            </a:r>
            <a:r>
              <a:rPr lang="es-EC" dirty="0" err="1"/>
              <a:t>Arduino</a:t>
            </a:r>
            <a:r>
              <a:rPr lang="es-EC" dirty="0"/>
              <a:t>. </a:t>
            </a:r>
          </a:p>
        </p:txBody>
      </p:sp>
    </p:spTree>
    <p:extLst>
      <p:ext uri="{BB962C8B-B14F-4D97-AF65-F5344CB8AC3E}">
        <p14:creationId xmlns:p14="http://schemas.microsoft.com/office/powerpoint/2010/main" val="40212665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Tipos de variables</a:t>
            </a:r>
            <a:endParaRPr lang="es-EC" dirty="0">
              <a:solidFill>
                <a:srgbClr val="00979C"/>
              </a:solidFill>
            </a:endParaRPr>
          </a:p>
        </p:txBody>
      </p:sp>
      <p:sp>
        <p:nvSpPr>
          <p:cNvPr id="3" name="Marcador de contenido 2"/>
          <p:cNvSpPr>
            <a:spLocks noGrp="1"/>
          </p:cNvSpPr>
          <p:nvPr>
            <p:ph idx="1"/>
          </p:nvPr>
        </p:nvSpPr>
        <p:spPr>
          <a:xfrm>
            <a:off x="1484310" y="1160171"/>
            <a:ext cx="10018713" cy="3124201"/>
          </a:xfrm>
        </p:spPr>
        <p:txBody>
          <a:bodyPr/>
          <a:lstStyle/>
          <a:p>
            <a:r>
              <a:rPr lang="es-ES_tradnl" dirty="0" smtClean="0"/>
              <a:t>Una variable </a:t>
            </a:r>
            <a:r>
              <a:rPr lang="es-EC" dirty="0" smtClean="0"/>
              <a:t>es </a:t>
            </a:r>
            <a:r>
              <a:rPr lang="es-EC" dirty="0"/>
              <a:t>un dato o conjunto de datos que cambia su valor con la ejecución del programa. </a:t>
            </a:r>
          </a:p>
        </p:txBody>
      </p:sp>
      <p:pic>
        <p:nvPicPr>
          <p:cNvPr id="4" name="Imagen 3"/>
          <p:cNvPicPr>
            <a:picLocks noChangeAspect="1"/>
          </p:cNvPicPr>
          <p:nvPr/>
        </p:nvPicPr>
        <p:blipFill rotWithShape="1">
          <a:blip r:embed="rId2">
            <a:clrChange>
              <a:clrFrom>
                <a:srgbClr val="FFFFFF"/>
              </a:clrFrom>
              <a:clrTo>
                <a:srgbClr val="FFFFFF">
                  <a:alpha val="0"/>
                </a:srgbClr>
              </a:clrTo>
            </a:clrChange>
          </a:blip>
          <a:srcRect l="14036" t="49077" r="12815" b="20466"/>
          <a:stretch/>
        </p:blipFill>
        <p:spPr>
          <a:xfrm>
            <a:off x="1622739" y="3503054"/>
            <a:ext cx="9517486" cy="2228045"/>
          </a:xfrm>
          <a:prstGeom prst="rect">
            <a:avLst/>
          </a:prstGeom>
        </p:spPr>
      </p:pic>
    </p:spTree>
    <p:extLst>
      <p:ext uri="{BB962C8B-B14F-4D97-AF65-F5344CB8AC3E}">
        <p14:creationId xmlns:p14="http://schemas.microsoft.com/office/powerpoint/2010/main" val="908041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Operadores</a:t>
            </a:r>
            <a:endParaRPr lang="es-EC" dirty="0">
              <a:solidFill>
                <a:srgbClr val="00979C"/>
              </a:solidFill>
            </a:endParaRPr>
          </a:p>
        </p:txBody>
      </p:sp>
      <p:pic>
        <p:nvPicPr>
          <p:cNvPr id="4" name="Imagen 3"/>
          <p:cNvPicPr>
            <a:picLocks noChangeAspect="1"/>
          </p:cNvPicPr>
          <p:nvPr/>
        </p:nvPicPr>
        <p:blipFill>
          <a:blip r:embed="rId2">
            <a:clrChange>
              <a:clrFrom>
                <a:srgbClr val="FFFFFF"/>
              </a:clrFrom>
              <a:clrTo>
                <a:srgbClr val="FFFFFF">
                  <a:alpha val="0"/>
                </a:srgbClr>
              </a:clrTo>
            </a:clrChange>
          </a:blip>
          <a:stretch>
            <a:fillRect/>
          </a:stretch>
        </p:blipFill>
        <p:spPr>
          <a:xfrm>
            <a:off x="1837095" y="2185758"/>
            <a:ext cx="3962400" cy="1285875"/>
          </a:xfrm>
          <a:prstGeom prst="rect">
            <a:avLst/>
          </a:prstGeom>
        </p:spPr>
      </p:pic>
      <p:pic>
        <p:nvPicPr>
          <p:cNvPr id="5" name="Imagen 4"/>
          <p:cNvPicPr>
            <a:picLocks noChangeAspect="1"/>
          </p:cNvPicPr>
          <p:nvPr/>
        </p:nvPicPr>
        <p:blipFill>
          <a:blip r:embed="rId3">
            <a:clrChange>
              <a:clrFrom>
                <a:srgbClr val="FFFFFF"/>
              </a:clrFrom>
              <a:clrTo>
                <a:srgbClr val="FFFFFF">
                  <a:alpha val="0"/>
                </a:srgbClr>
              </a:clrTo>
            </a:clrChange>
          </a:blip>
          <a:stretch>
            <a:fillRect/>
          </a:stretch>
        </p:blipFill>
        <p:spPr>
          <a:xfrm>
            <a:off x="7291625" y="3700329"/>
            <a:ext cx="3524250" cy="847725"/>
          </a:xfrm>
          <a:prstGeom prst="rect">
            <a:avLst/>
          </a:prstGeom>
        </p:spPr>
      </p:pic>
      <p:pic>
        <p:nvPicPr>
          <p:cNvPr id="6" name="Imagen 5"/>
          <p:cNvPicPr>
            <a:picLocks noChangeAspect="1"/>
          </p:cNvPicPr>
          <p:nvPr/>
        </p:nvPicPr>
        <p:blipFill rotWithShape="1">
          <a:blip r:embed="rId4">
            <a:clrChange>
              <a:clrFrom>
                <a:srgbClr val="FFFFFF"/>
              </a:clrFrom>
              <a:clrTo>
                <a:srgbClr val="FFFFFF">
                  <a:alpha val="0"/>
                </a:srgbClr>
              </a:clrTo>
            </a:clrChange>
          </a:blip>
          <a:srcRect b="8146"/>
          <a:stretch/>
        </p:blipFill>
        <p:spPr>
          <a:xfrm>
            <a:off x="6906296" y="2185758"/>
            <a:ext cx="5105400" cy="1557338"/>
          </a:xfrm>
          <a:prstGeom prst="rect">
            <a:avLst/>
          </a:prstGeom>
        </p:spPr>
      </p:pic>
      <p:pic>
        <p:nvPicPr>
          <p:cNvPr id="7" name="Imagen 6"/>
          <p:cNvPicPr>
            <a:picLocks noChangeAspect="1"/>
          </p:cNvPicPr>
          <p:nvPr/>
        </p:nvPicPr>
        <p:blipFill>
          <a:blip r:embed="rId5">
            <a:clrChange>
              <a:clrFrom>
                <a:srgbClr val="FFFFFF"/>
              </a:clrFrom>
              <a:clrTo>
                <a:srgbClr val="FFFFFF">
                  <a:alpha val="0"/>
                </a:srgbClr>
              </a:clrTo>
            </a:clrChange>
          </a:blip>
          <a:stretch>
            <a:fillRect/>
          </a:stretch>
        </p:blipFill>
        <p:spPr>
          <a:xfrm>
            <a:off x="1837095" y="4124191"/>
            <a:ext cx="4238625" cy="2038350"/>
          </a:xfrm>
          <a:prstGeom prst="rect">
            <a:avLst/>
          </a:prstGeom>
        </p:spPr>
      </p:pic>
    </p:spTree>
    <p:extLst>
      <p:ext uri="{BB962C8B-B14F-4D97-AF65-F5344CB8AC3E}">
        <p14:creationId xmlns:p14="http://schemas.microsoft.com/office/powerpoint/2010/main" val="2604258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3.bp.blogspot.com/-Io5CMcSnk3I/UdGxv-Edi0I/AAAAAAAAArk/DNGrnp-dR74/s668/Analogia+Circuito+Electrico+Agua.jpg"/>
          <p:cNvPicPr>
            <a:picLocks noChangeAspect="1" noChangeArrowheads="1"/>
          </p:cNvPicPr>
          <p:nvPr/>
        </p:nvPicPr>
        <p:blipFill rotWithShape="1">
          <a:blip r:embed="rId2">
            <a:extLst>
              <a:ext uri="{28A0092B-C50C-407E-A947-70E740481C1C}">
                <a14:useLocalDpi xmlns:a14="http://schemas.microsoft.com/office/drawing/2010/main" val="0"/>
              </a:ext>
            </a:extLst>
          </a:blip>
          <a:srcRect l="450" t="792" r="1058" b="2412"/>
          <a:stretch/>
        </p:blipFill>
        <p:spPr bwMode="auto">
          <a:xfrm>
            <a:off x="2481442" y="338813"/>
            <a:ext cx="8676952" cy="6268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7166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Estructuras de control</a:t>
            </a:r>
            <a:endParaRPr lang="es-EC" dirty="0">
              <a:solidFill>
                <a:srgbClr val="00979C"/>
              </a:solidFill>
            </a:endParaRPr>
          </a:p>
        </p:txBody>
      </p:sp>
      <p:sp>
        <p:nvSpPr>
          <p:cNvPr id="3" name="Marcador de contenido 2"/>
          <p:cNvSpPr>
            <a:spLocks noGrp="1"/>
          </p:cNvSpPr>
          <p:nvPr>
            <p:ph idx="1"/>
          </p:nvPr>
        </p:nvSpPr>
        <p:spPr>
          <a:xfrm>
            <a:off x="1484311" y="2628362"/>
            <a:ext cx="10018713" cy="3124201"/>
          </a:xfrm>
        </p:spPr>
        <p:txBody>
          <a:bodyPr/>
          <a:lstStyle/>
          <a:p>
            <a:pPr marL="0" indent="0" algn="just">
              <a:buNone/>
            </a:pPr>
            <a:r>
              <a:rPr lang="es-EC" dirty="0"/>
              <a:t>Son instrucciones que nos permiten tomar decisiones y hacer diversas repeticiones de acuerdo a unos </a:t>
            </a:r>
            <a:r>
              <a:rPr lang="es-EC" dirty="0" smtClean="0"/>
              <a:t>parámetros.</a:t>
            </a:r>
          </a:p>
          <a:p>
            <a:pPr algn="just"/>
            <a:r>
              <a:rPr lang="es-EC" dirty="0" err="1" smtClean="0"/>
              <a:t>If</a:t>
            </a:r>
            <a:r>
              <a:rPr lang="es-EC" dirty="0" smtClean="0"/>
              <a:t> </a:t>
            </a:r>
            <a:endParaRPr lang="es-EC" dirty="0"/>
          </a:p>
          <a:p>
            <a:pPr algn="just"/>
            <a:r>
              <a:rPr lang="es-EC" dirty="0" err="1" smtClean="0"/>
              <a:t>Switch</a:t>
            </a:r>
            <a:r>
              <a:rPr lang="es-EC" dirty="0" smtClean="0"/>
              <a:t>/case </a:t>
            </a:r>
            <a:endParaRPr lang="es-EC" dirty="0"/>
          </a:p>
          <a:p>
            <a:pPr algn="just"/>
            <a:r>
              <a:rPr lang="es-EC" dirty="0" err="1" smtClean="0"/>
              <a:t>For</a:t>
            </a:r>
            <a:r>
              <a:rPr lang="es-EC" dirty="0" smtClean="0"/>
              <a:t> </a:t>
            </a:r>
            <a:endParaRPr lang="es-EC" dirty="0"/>
          </a:p>
          <a:p>
            <a:pPr algn="just"/>
            <a:r>
              <a:rPr lang="es-EC" dirty="0" err="1" smtClean="0"/>
              <a:t>While</a:t>
            </a:r>
            <a:r>
              <a:rPr lang="es-EC" dirty="0" smtClean="0"/>
              <a:t> </a:t>
            </a:r>
            <a:endParaRPr lang="es-EC" dirty="0"/>
          </a:p>
          <a:p>
            <a:pPr algn="just"/>
            <a:endParaRPr lang="es-EC" dirty="0"/>
          </a:p>
        </p:txBody>
      </p:sp>
      <p:pic>
        <p:nvPicPr>
          <p:cNvPr id="4" name="Imagen 3"/>
          <p:cNvPicPr>
            <a:picLocks noChangeAspect="1"/>
          </p:cNvPicPr>
          <p:nvPr/>
        </p:nvPicPr>
        <p:blipFill rotWithShape="1">
          <a:blip r:embed="rId2">
            <a:clrChange>
              <a:clrFrom>
                <a:srgbClr val="FFFFFF"/>
              </a:clrFrom>
              <a:clrTo>
                <a:srgbClr val="FFFFFF">
                  <a:alpha val="0"/>
                </a:srgbClr>
              </a:clrTo>
            </a:clrChange>
          </a:blip>
          <a:srcRect r="1740" b="3815"/>
          <a:stretch/>
        </p:blipFill>
        <p:spPr>
          <a:xfrm>
            <a:off x="7830356" y="3415155"/>
            <a:ext cx="2975020" cy="2663674"/>
          </a:xfrm>
          <a:prstGeom prst="rect">
            <a:avLst/>
          </a:prstGeom>
        </p:spPr>
      </p:pic>
    </p:spTree>
    <p:extLst>
      <p:ext uri="{BB962C8B-B14F-4D97-AF65-F5344CB8AC3E}">
        <p14:creationId xmlns:p14="http://schemas.microsoft.com/office/powerpoint/2010/main" val="6585567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4006" y="-139333"/>
            <a:ext cx="10018713" cy="1752599"/>
          </a:xfrm>
        </p:spPr>
        <p:txBody>
          <a:bodyPr/>
          <a:lstStyle/>
          <a:p>
            <a:r>
              <a:rPr lang="es-ES_tradnl" dirty="0" smtClean="0">
                <a:solidFill>
                  <a:srgbClr val="00979C"/>
                </a:solidFill>
              </a:rPr>
              <a:t>Condicionales</a:t>
            </a:r>
            <a:endParaRPr lang="es-EC" dirty="0">
              <a:solidFill>
                <a:srgbClr val="00979C"/>
              </a:solidFill>
            </a:endParaRPr>
          </a:p>
        </p:txBody>
      </p:sp>
      <p:pic>
        <p:nvPicPr>
          <p:cNvPr id="6" name="Imagen 5"/>
          <p:cNvPicPr>
            <a:picLocks noChangeAspect="1"/>
          </p:cNvPicPr>
          <p:nvPr/>
        </p:nvPicPr>
        <p:blipFill rotWithShape="1">
          <a:blip r:embed="rId2"/>
          <a:srcRect l="55411" t="33759" r="18754" b="6558"/>
          <a:stretch/>
        </p:blipFill>
        <p:spPr>
          <a:xfrm>
            <a:off x="5943837" y="2150772"/>
            <a:ext cx="2528475" cy="3284112"/>
          </a:xfrm>
          <a:prstGeom prst="rect">
            <a:avLst/>
          </a:prstGeom>
        </p:spPr>
      </p:pic>
      <p:pic>
        <p:nvPicPr>
          <p:cNvPr id="7" name="Imagen 6"/>
          <p:cNvPicPr>
            <a:picLocks noChangeAspect="1"/>
          </p:cNvPicPr>
          <p:nvPr/>
        </p:nvPicPr>
        <p:blipFill rotWithShape="1">
          <a:blip r:embed="rId2"/>
          <a:srcRect l="20586" t="34492" r="54075" b="17268"/>
          <a:stretch/>
        </p:blipFill>
        <p:spPr>
          <a:xfrm>
            <a:off x="469447" y="2150772"/>
            <a:ext cx="2550959" cy="2730321"/>
          </a:xfrm>
          <a:prstGeom prst="rect">
            <a:avLst/>
          </a:prstGeom>
        </p:spPr>
      </p:pic>
      <p:sp>
        <p:nvSpPr>
          <p:cNvPr id="9" name="CuadroTexto 8"/>
          <p:cNvSpPr txBox="1"/>
          <p:nvPr/>
        </p:nvSpPr>
        <p:spPr>
          <a:xfrm>
            <a:off x="1635616" y="1312690"/>
            <a:ext cx="3721994" cy="584775"/>
          </a:xfrm>
          <a:prstGeom prst="rect">
            <a:avLst/>
          </a:prstGeom>
          <a:noFill/>
        </p:spPr>
        <p:txBody>
          <a:bodyPr wrap="square" rtlCol="0">
            <a:spAutoFit/>
          </a:bodyPr>
          <a:lstStyle/>
          <a:p>
            <a:pPr algn="ctr"/>
            <a:r>
              <a:rPr lang="es-ES_tradnl" sz="3200" dirty="0" smtClean="0">
                <a:solidFill>
                  <a:srgbClr val="00979C"/>
                </a:solidFill>
              </a:rPr>
              <a:t> </a:t>
            </a:r>
            <a:r>
              <a:rPr lang="es-ES_tradnl" sz="3200" dirty="0" err="1" smtClean="0">
                <a:solidFill>
                  <a:srgbClr val="00979C"/>
                </a:solidFill>
              </a:rPr>
              <a:t>If</a:t>
            </a:r>
            <a:endParaRPr lang="es-EC" sz="3200" dirty="0">
              <a:solidFill>
                <a:srgbClr val="00979C"/>
              </a:solidFill>
            </a:endParaRPr>
          </a:p>
        </p:txBody>
      </p:sp>
      <p:sp>
        <p:nvSpPr>
          <p:cNvPr id="10" name="CuadroTexto 9"/>
          <p:cNvSpPr txBox="1"/>
          <p:nvPr/>
        </p:nvSpPr>
        <p:spPr>
          <a:xfrm>
            <a:off x="6677696" y="1312689"/>
            <a:ext cx="3721994" cy="584775"/>
          </a:xfrm>
          <a:prstGeom prst="rect">
            <a:avLst/>
          </a:prstGeom>
          <a:noFill/>
        </p:spPr>
        <p:txBody>
          <a:bodyPr wrap="square" rtlCol="0">
            <a:spAutoFit/>
          </a:bodyPr>
          <a:lstStyle/>
          <a:p>
            <a:pPr algn="ctr"/>
            <a:r>
              <a:rPr lang="es-ES_tradnl" sz="3200" dirty="0" err="1" smtClean="0">
                <a:solidFill>
                  <a:srgbClr val="00979C"/>
                </a:solidFill>
              </a:rPr>
              <a:t>Switch</a:t>
            </a:r>
            <a:r>
              <a:rPr lang="es-ES_tradnl" sz="3200" dirty="0" smtClean="0">
                <a:solidFill>
                  <a:srgbClr val="00979C"/>
                </a:solidFill>
              </a:rPr>
              <a:t>/case</a:t>
            </a:r>
            <a:endParaRPr lang="es-EC" sz="3200" dirty="0">
              <a:solidFill>
                <a:srgbClr val="00979C"/>
              </a:solidFill>
            </a:endParaRPr>
          </a:p>
        </p:txBody>
      </p:sp>
      <p:pic>
        <p:nvPicPr>
          <p:cNvPr id="11" name="Picture 2" descr="http://3.bp.blogspot.com/-l2QLjyjspMw/T0wx450vcRI/AAAAAAAAAHw/QJIb4tceOr8/s1600/Diagrama1.jpe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0214" b="5273"/>
          <a:stretch/>
        </p:blipFill>
        <p:spPr bwMode="auto">
          <a:xfrm>
            <a:off x="3235054" y="2176529"/>
            <a:ext cx="2528081" cy="245675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zentut.com/wp-content/uploads/2013/02/php-switch-statement.p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72312" y="2150772"/>
            <a:ext cx="3854756" cy="48682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2547709" y="5870377"/>
            <a:ext cx="5089463" cy="646331"/>
          </a:xfrm>
          <a:prstGeom prst="rect">
            <a:avLst/>
          </a:prstGeom>
        </p:spPr>
        <p:txBody>
          <a:bodyPr wrap="square">
            <a:spAutoFit/>
          </a:bodyPr>
          <a:lstStyle/>
          <a:p>
            <a:r>
              <a:rPr lang="es-EC" dirty="0">
                <a:solidFill>
                  <a:srgbClr val="000000"/>
                </a:solidFill>
              </a:rPr>
              <a:t>Ideales para tomar decisiones luego de evaluar las condiciones </a:t>
            </a:r>
            <a:r>
              <a:rPr lang="es-EC" dirty="0" smtClean="0">
                <a:solidFill>
                  <a:srgbClr val="000000"/>
                </a:solidFill>
              </a:rPr>
              <a:t>lógicas</a:t>
            </a:r>
            <a:endParaRPr lang="es-EC" dirty="0"/>
          </a:p>
        </p:txBody>
      </p:sp>
    </p:spTree>
    <p:extLst>
      <p:ext uri="{BB962C8B-B14F-4D97-AF65-F5344CB8AC3E}">
        <p14:creationId xmlns:p14="http://schemas.microsoft.com/office/powerpoint/2010/main" val="32463337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7038" y="-169611"/>
            <a:ext cx="10018713" cy="1752599"/>
          </a:xfrm>
        </p:spPr>
        <p:txBody>
          <a:bodyPr/>
          <a:lstStyle/>
          <a:p>
            <a:r>
              <a:rPr lang="es-ES_tradnl" dirty="0" smtClean="0">
                <a:solidFill>
                  <a:srgbClr val="00979C"/>
                </a:solidFill>
              </a:rPr>
              <a:t>Ciclos</a:t>
            </a:r>
            <a:endParaRPr lang="es-EC" dirty="0">
              <a:solidFill>
                <a:srgbClr val="00979C"/>
              </a:solidFill>
            </a:endParaRPr>
          </a:p>
        </p:txBody>
      </p:sp>
      <p:pic>
        <p:nvPicPr>
          <p:cNvPr id="5" name="Imagen 4"/>
          <p:cNvPicPr>
            <a:picLocks noChangeAspect="1"/>
          </p:cNvPicPr>
          <p:nvPr/>
        </p:nvPicPr>
        <p:blipFill rotWithShape="1">
          <a:blip r:embed="rId2"/>
          <a:srcRect l="54421" t="45378" r="16281" b="19058"/>
          <a:stretch/>
        </p:blipFill>
        <p:spPr>
          <a:xfrm>
            <a:off x="7072479" y="1688500"/>
            <a:ext cx="2942048" cy="2007747"/>
          </a:xfrm>
          <a:prstGeom prst="rect">
            <a:avLst/>
          </a:prstGeom>
        </p:spPr>
      </p:pic>
      <p:pic>
        <p:nvPicPr>
          <p:cNvPr id="6" name="Imagen 5"/>
          <p:cNvPicPr>
            <a:picLocks noChangeAspect="1"/>
          </p:cNvPicPr>
          <p:nvPr/>
        </p:nvPicPr>
        <p:blipFill rotWithShape="1">
          <a:blip r:embed="rId2"/>
          <a:srcRect l="19793" t="45760" r="51501" b="19205"/>
          <a:stretch/>
        </p:blipFill>
        <p:spPr>
          <a:xfrm>
            <a:off x="1767892" y="1718318"/>
            <a:ext cx="2882409" cy="1977930"/>
          </a:xfrm>
          <a:prstGeom prst="rect">
            <a:avLst/>
          </a:prstGeom>
        </p:spPr>
      </p:pic>
      <p:pic>
        <p:nvPicPr>
          <p:cNvPr id="7" name="Picture 2" descr="http://3.bp.blogspot.com/-l2QLjyjspMw/T0wx450vcRI/AAAAAAAAAHw/QJIb4tceOr8/s1600/Diagrama1.jpe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0851" t="-474" r="32142" b="474"/>
          <a:stretch/>
        </p:blipFill>
        <p:spPr bwMode="auto">
          <a:xfrm>
            <a:off x="1986834" y="3756478"/>
            <a:ext cx="2113316" cy="31939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3.bp.blogspot.com/-l2QLjyjspMw/T0wx450vcRI/AAAAAAAAAHw/QJIb4tceOr8/s1600/Diagrama1.jpe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4246" b="11902"/>
          <a:stretch/>
        </p:blipFill>
        <p:spPr bwMode="auto">
          <a:xfrm>
            <a:off x="7371968" y="3756478"/>
            <a:ext cx="2264312" cy="316155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2176530" y="1090423"/>
            <a:ext cx="1923620" cy="461665"/>
          </a:xfrm>
          <a:prstGeom prst="rect">
            <a:avLst/>
          </a:prstGeom>
          <a:noFill/>
        </p:spPr>
        <p:txBody>
          <a:bodyPr wrap="square" rtlCol="0">
            <a:spAutoFit/>
          </a:bodyPr>
          <a:lstStyle/>
          <a:p>
            <a:pPr algn="ctr"/>
            <a:r>
              <a:rPr lang="es-ES_tradnl" sz="2400" dirty="0" err="1" smtClean="0">
                <a:solidFill>
                  <a:srgbClr val="00979C"/>
                </a:solidFill>
              </a:rPr>
              <a:t>For</a:t>
            </a:r>
            <a:endParaRPr lang="es-EC" sz="2400" dirty="0">
              <a:solidFill>
                <a:srgbClr val="00979C"/>
              </a:solidFill>
            </a:endParaRPr>
          </a:p>
        </p:txBody>
      </p:sp>
      <p:sp>
        <p:nvSpPr>
          <p:cNvPr id="10" name="CuadroTexto 9"/>
          <p:cNvSpPr txBox="1"/>
          <p:nvPr/>
        </p:nvSpPr>
        <p:spPr>
          <a:xfrm>
            <a:off x="7581693" y="1090422"/>
            <a:ext cx="1923620" cy="461665"/>
          </a:xfrm>
          <a:prstGeom prst="rect">
            <a:avLst/>
          </a:prstGeom>
          <a:noFill/>
        </p:spPr>
        <p:txBody>
          <a:bodyPr wrap="square" rtlCol="0">
            <a:spAutoFit/>
          </a:bodyPr>
          <a:lstStyle/>
          <a:p>
            <a:pPr algn="ctr"/>
            <a:r>
              <a:rPr lang="es-ES_tradnl" sz="2400" dirty="0" err="1" smtClean="0">
                <a:solidFill>
                  <a:srgbClr val="00979C"/>
                </a:solidFill>
              </a:rPr>
              <a:t>While</a:t>
            </a:r>
            <a:endParaRPr lang="es-EC" sz="2400" dirty="0">
              <a:solidFill>
                <a:srgbClr val="00979C"/>
              </a:solidFill>
            </a:endParaRPr>
          </a:p>
        </p:txBody>
      </p:sp>
      <p:sp>
        <p:nvSpPr>
          <p:cNvPr id="11" name="Rectángulo 10"/>
          <p:cNvSpPr/>
          <p:nvPr/>
        </p:nvSpPr>
        <p:spPr>
          <a:xfrm>
            <a:off x="4769852" y="5536774"/>
            <a:ext cx="2403681" cy="923330"/>
          </a:xfrm>
          <a:prstGeom prst="rect">
            <a:avLst/>
          </a:prstGeom>
        </p:spPr>
        <p:txBody>
          <a:bodyPr wrap="square">
            <a:spAutoFit/>
          </a:bodyPr>
          <a:lstStyle/>
          <a:p>
            <a:pPr algn="just"/>
            <a:r>
              <a:rPr lang="es-EC" dirty="0">
                <a:solidFill>
                  <a:srgbClr val="000000"/>
                </a:solidFill>
                <a:latin typeface="+mj-lt"/>
              </a:rPr>
              <a:t>Ideales para repetir lo que se encuentre dentro de ellos </a:t>
            </a:r>
            <a:endParaRPr lang="es-EC" dirty="0">
              <a:latin typeface="+mj-lt"/>
            </a:endParaRPr>
          </a:p>
        </p:txBody>
      </p:sp>
    </p:spTree>
    <p:extLst>
      <p:ext uri="{BB962C8B-B14F-4D97-AF65-F5344CB8AC3E}">
        <p14:creationId xmlns:p14="http://schemas.microsoft.com/office/powerpoint/2010/main" val="36296957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Funciones</a:t>
            </a:r>
            <a:endParaRPr lang="es-EC" dirty="0">
              <a:solidFill>
                <a:srgbClr val="00979C"/>
              </a:solidFill>
            </a:endParaRPr>
          </a:p>
        </p:txBody>
      </p:sp>
      <p:sp>
        <p:nvSpPr>
          <p:cNvPr id="3" name="Marcador de contenido 2"/>
          <p:cNvSpPr>
            <a:spLocks noGrp="1"/>
          </p:cNvSpPr>
          <p:nvPr>
            <p:ph idx="1"/>
          </p:nvPr>
        </p:nvSpPr>
        <p:spPr>
          <a:xfrm>
            <a:off x="1074377" y="1574442"/>
            <a:ext cx="5241702" cy="4797381"/>
          </a:xfrm>
        </p:spPr>
        <p:txBody>
          <a:bodyPr/>
          <a:lstStyle/>
          <a:p>
            <a:pPr algn="just"/>
            <a:r>
              <a:rPr lang="es-EC" dirty="0"/>
              <a:t>Una función es un conjunto de líneas de código que realizan una tarea específica y puede </a:t>
            </a:r>
            <a:r>
              <a:rPr lang="es-EC" dirty="0" smtClean="0"/>
              <a:t>retornar </a:t>
            </a:r>
            <a:r>
              <a:rPr lang="es-EC" dirty="0"/>
              <a:t>un valor. </a:t>
            </a:r>
            <a:endParaRPr lang="es-EC" dirty="0" smtClean="0"/>
          </a:p>
          <a:p>
            <a:pPr algn="just"/>
            <a:r>
              <a:rPr lang="es-EC" dirty="0"/>
              <a:t>Las funciones pueden tomar pará-metros que modifiquen su funcionamiento. </a:t>
            </a:r>
          </a:p>
        </p:txBody>
      </p:sp>
      <p:pic>
        <p:nvPicPr>
          <p:cNvPr id="5" name="Imagen 4"/>
          <p:cNvPicPr>
            <a:picLocks noChangeAspect="1"/>
          </p:cNvPicPr>
          <p:nvPr/>
        </p:nvPicPr>
        <p:blipFill rotWithShape="1">
          <a:blip r:embed="rId2"/>
          <a:srcRect l="39673" t="12632" r="10143" b="25044"/>
          <a:stretch/>
        </p:blipFill>
        <p:spPr>
          <a:xfrm>
            <a:off x="6608548" y="2438399"/>
            <a:ext cx="5418268" cy="3783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90288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Funciones digitales</a:t>
            </a:r>
            <a:endParaRPr lang="es-EC" dirty="0">
              <a:solidFill>
                <a:srgbClr val="00979C"/>
              </a:solidFill>
            </a:endParaRPr>
          </a:p>
        </p:txBody>
      </p:sp>
      <p:sp>
        <p:nvSpPr>
          <p:cNvPr id="3" name="Marcador de contenido 2"/>
          <p:cNvSpPr>
            <a:spLocks noGrp="1"/>
          </p:cNvSpPr>
          <p:nvPr>
            <p:ph idx="1"/>
          </p:nvPr>
        </p:nvSpPr>
        <p:spPr>
          <a:xfrm>
            <a:off x="1484310" y="876298"/>
            <a:ext cx="10018713" cy="3124201"/>
          </a:xfrm>
        </p:spPr>
        <p:txBody>
          <a:bodyPr/>
          <a:lstStyle/>
          <a:p>
            <a:pPr marL="0" indent="0" algn="just">
              <a:buNone/>
            </a:pPr>
            <a:r>
              <a:rPr lang="es-EC" dirty="0"/>
              <a:t>Orientas a revisar el estado y la configuración de las entradas y salidas digitales </a:t>
            </a:r>
          </a:p>
        </p:txBody>
      </p:sp>
      <p:pic>
        <p:nvPicPr>
          <p:cNvPr id="4" name="Imagen 3"/>
          <p:cNvPicPr>
            <a:picLocks noChangeAspect="1"/>
          </p:cNvPicPr>
          <p:nvPr/>
        </p:nvPicPr>
        <p:blipFill rotWithShape="1">
          <a:blip r:embed="rId2"/>
          <a:srcRect l="38066" t="11223" r="37463" b="41946"/>
          <a:stretch/>
        </p:blipFill>
        <p:spPr>
          <a:xfrm>
            <a:off x="1611966" y="2882759"/>
            <a:ext cx="2738971" cy="2947010"/>
          </a:xfrm>
          <a:prstGeom prst="rect">
            <a:avLst/>
          </a:prstGeom>
        </p:spPr>
      </p:pic>
      <p:pic>
        <p:nvPicPr>
          <p:cNvPr id="6" name="Imagen 5"/>
          <p:cNvPicPr>
            <a:picLocks noChangeAspect="1"/>
          </p:cNvPicPr>
          <p:nvPr/>
        </p:nvPicPr>
        <p:blipFill rotWithShape="1">
          <a:blip r:embed="rId3"/>
          <a:srcRect l="53584" t="31426" r="17257" b="21763"/>
          <a:stretch/>
        </p:blipFill>
        <p:spPr>
          <a:xfrm>
            <a:off x="8536194" y="2884022"/>
            <a:ext cx="3263706" cy="2945747"/>
          </a:xfrm>
          <a:prstGeom prst="rect">
            <a:avLst/>
          </a:prstGeom>
        </p:spPr>
      </p:pic>
      <p:pic>
        <p:nvPicPr>
          <p:cNvPr id="7" name="Imagen 6"/>
          <p:cNvPicPr>
            <a:picLocks noChangeAspect="1"/>
          </p:cNvPicPr>
          <p:nvPr/>
        </p:nvPicPr>
        <p:blipFill rotWithShape="1">
          <a:blip r:embed="rId3"/>
          <a:srcRect l="18429" t="30882" r="56488" b="29887"/>
          <a:stretch/>
        </p:blipFill>
        <p:spPr>
          <a:xfrm>
            <a:off x="5039773" y="2882555"/>
            <a:ext cx="2807585" cy="2468739"/>
          </a:xfrm>
          <a:prstGeom prst="rect">
            <a:avLst/>
          </a:prstGeom>
        </p:spPr>
      </p:pic>
    </p:spTree>
    <p:extLst>
      <p:ext uri="{BB962C8B-B14F-4D97-AF65-F5344CB8AC3E}">
        <p14:creationId xmlns:p14="http://schemas.microsoft.com/office/powerpoint/2010/main" val="11207985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Entradas y salidas digitales</a:t>
            </a:r>
            <a:endParaRPr lang="es-EC" dirty="0"/>
          </a:p>
        </p:txBody>
      </p:sp>
      <p:sp>
        <p:nvSpPr>
          <p:cNvPr id="3" name="Marcador de texto 2"/>
          <p:cNvSpPr>
            <a:spLocks noGrp="1"/>
          </p:cNvSpPr>
          <p:nvPr>
            <p:ph type="body" idx="1"/>
          </p:nvPr>
        </p:nvSpPr>
        <p:spPr/>
        <p:txBody>
          <a:bodyPr/>
          <a:lstStyle/>
          <a:p>
            <a:r>
              <a:rPr lang="es-ES_tradnl" dirty="0" smtClean="0"/>
              <a:t>Manejo de Botones</a:t>
            </a:r>
            <a:endParaRPr lang="es-EC" dirty="0"/>
          </a:p>
        </p:txBody>
      </p:sp>
    </p:spTree>
    <p:extLst>
      <p:ext uri="{BB962C8B-B14F-4D97-AF65-F5344CB8AC3E}">
        <p14:creationId xmlns:p14="http://schemas.microsoft.com/office/powerpoint/2010/main" val="41872526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Variable Digital</a:t>
            </a:r>
            <a:endParaRPr lang="es-EC" dirty="0"/>
          </a:p>
        </p:txBody>
      </p:sp>
      <p:sp>
        <p:nvSpPr>
          <p:cNvPr id="3" name="Marcador de contenido 2"/>
          <p:cNvSpPr>
            <a:spLocks noGrp="1"/>
          </p:cNvSpPr>
          <p:nvPr>
            <p:ph idx="1"/>
          </p:nvPr>
        </p:nvSpPr>
        <p:spPr>
          <a:xfrm>
            <a:off x="1484310" y="1108655"/>
            <a:ext cx="10018713" cy="3124201"/>
          </a:xfrm>
        </p:spPr>
        <p:txBody>
          <a:bodyPr/>
          <a:lstStyle/>
          <a:p>
            <a:pPr algn="just"/>
            <a:r>
              <a:rPr lang="es-EC" dirty="0"/>
              <a:t>Se </a:t>
            </a:r>
            <a:r>
              <a:rPr lang="es-EC" dirty="0" smtClean="0"/>
              <a:t>caracterizan </a:t>
            </a:r>
            <a:r>
              <a:rPr lang="es-EC" dirty="0"/>
              <a:t>por tener dos estados diferenciados y por lo tanto se pueden llamar binarias. Siendo estas </a:t>
            </a:r>
            <a:r>
              <a:rPr lang="es-EC" dirty="0" smtClean="0"/>
              <a:t>variables </a:t>
            </a:r>
            <a:r>
              <a:rPr lang="es-EC" dirty="0"/>
              <a:t>más fáciles de tratar (en lógica serían los valores Verdadero (V) y Falso (F) o podrían ser 1 </a:t>
            </a:r>
            <a:r>
              <a:rPr lang="es-EC" dirty="0" err="1"/>
              <a:t>ó</a:t>
            </a:r>
            <a:r>
              <a:rPr lang="es-EC" dirty="0"/>
              <a:t> 0 respectivamente). </a:t>
            </a:r>
          </a:p>
        </p:txBody>
      </p:sp>
      <p:pic>
        <p:nvPicPr>
          <p:cNvPr id="6" name="Imagen 5"/>
          <p:cNvPicPr>
            <a:picLocks noChangeAspect="1"/>
          </p:cNvPicPr>
          <p:nvPr/>
        </p:nvPicPr>
        <p:blipFill rotWithShape="1">
          <a:blip r:embed="rId2">
            <a:clrChange>
              <a:clrFrom>
                <a:srgbClr val="FFFFFF"/>
              </a:clrFrom>
              <a:clrTo>
                <a:srgbClr val="FFFFFF">
                  <a:alpha val="0"/>
                </a:srgbClr>
              </a:clrTo>
            </a:clrChange>
          </a:blip>
          <a:srcRect l="22083" t="14236" r="25988" b="7857"/>
          <a:stretch/>
        </p:blipFill>
        <p:spPr>
          <a:xfrm>
            <a:off x="7912100" y="3595294"/>
            <a:ext cx="3213100" cy="2710256"/>
          </a:xfrm>
          <a:prstGeom prst="rect">
            <a:avLst/>
          </a:prstGeom>
        </p:spPr>
      </p:pic>
      <p:pic>
        <p:nvPicPr>
          <p:cNvPr id="7" name="Imagen 6"/>
          <p:cNvPicPr>
            <a:picLocks noChangeAspect="1"/>
          </p:cNvPicPr>
          <p:nvPr/>
        </p:nvPicPr>
        <p:blipFill rotWithShape="1">
          <a:blip r:embed="rId3">
            <a:clrChange>
              <a:clrFrom>
                <a:srgbClr val="FFFFFF"/>
              </a:clrFrom>
              <a:clrTo>
                <a:srgbClr val="FFFFFF">
                  <a:alpha val="0"/>
                </a:srgbClr>
              </a:clrTo>
            </a:clrChange>
          </a:blip>
          <a:srcRect l="13787" t="52257" r="13299" b="19098"/>
          <a:stretch/>
        </p:blipFill>
        <p:spPr>
          <a:xfrm>
            <a:off x="2779712" y="4461357"/>
            <a:ext cx="4572000" cy="1009880"/>
          </a:xfrm>
          <a:prstGeom prst="rect">
            <a:avLst/>
          </a:prstGeom>
        </p:spPr>
      </p:pic>
    </p:spTree>
    <p:extLst>
      <p:ext uri="{BB962C8B-B14F-4D97-AF65-F5344CB8AC3E}">
        <p14:creationId xmlns:p14="http://schemas.microsoft.com/office/powerpoint/2010/main" val="1822326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l="23340" t="27376" r="23407" b="30722"/>
          <a:stretch/>
        </p:blipFill>
        <p:spPr>
          <a:xfrm>
            <a:off x="2287137" y="1182237"/>
            <a:ext cx="8762937" cy="3876541"/>
          </a:xfrm>
          <a:prstGeom prst="rect">
            <a:avLst/>
          </a:prstGeom>
        </p:spPr>
      </p:pic>
    </p:spTree>
    <p:extLst>
      <p:ext uri="{BB962C8B-B14F-4D97-AF65-F5344CB8AC3E}">
        <p14:creationId xmlns:p14="http://schemas.microsoft.com/office/powerpoint/2010/main" val="356097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Sistema</a:t>
            </a:r>
            <a:endParaRPr lang="es-EC" dirty="0"/>
          </a:p>
        </p:txBody>
      </p:sp>
      <p:sp>
        <p:nvSpPr>
          <p:cNvPr id="3" name="Marcador de contenido 2"/>
          <p:cNvSpPr>
            <a:spLocks noGrp="1"/>
          </p:cNvSpPr>
          <p:nvPr>
            <p:ph idx="1"/>
          </p:nvPr>
        </p:nvSpPr>
        <p:spPr>
          <a:xfrm>
            <a:off x="1484311" y="1237444"/>
            <a:ext cx="10018713" cy="3124201"/>
          </a:xfrm>
        </p:spPr>
        <p:txBody>
          <a:bodyPr/>
          <a:lstStyle/>
          <a:p>
            <a:r>
              <a:rPr lang="es-EC" dirty="0"/>
              <a:t>Conjunto de elementos interconectados </a:t>
            </a:r>
            <a:r>
              <a:rPr lang="es-EC" dirty="0" smtClean="0"/>
              <a:t>para realizar </a:t>
            </a:r>
            <a:r>
              <a:rPr lang="es-EC" dirty="0"/>
              <a:t>una transformación útil de la </a:t>
            </a:r>
            <a:r>
              <a:rPr lang="es-EC" dirty="0" smtClean="0"/>
              <a:t> información</a:t>
            </a:r>
            <a:endParaRPr lang="es-EC" dirty="0"/>
          </a:p>
        </p:txBody>
      </p:sp>
      <p:pic>
        <p:nvPicPr>
          <p:cNvPr id="4" name="Imagen 3"/>
          <p:cNvPicPr>
            <a:picLocks noChangeAspect="1"/>
          </p:cNvPicPr>
          <p:nvPr/>
        </p:nvPicPr>
        <p:blipFill rotWithShape="1">
          <a:blip r:embed="rId2">
            <a:clrChange>
              <a:clrFrom>
                <a:srgbClr val="FFFFFF"/>
              </a:clrFrom>
              <a:clrTo>
                <a:srgbClr val="FFFFFF">
                  <a:alpha val="0"/>
                </a:srgbClr>
              </a:clrTo>
            </a:clrChange>
          </a:blip>
          <a:srcRect l="13522" t="35664" r="11849" b="32193"/>
          <a:stretch/>
        </p:blipFill>
        <p:spPr>
          <a:xfrm>
            <a:off x="1792967" y="3584416"/>
            <a:ext cx="9710057" cy="2351314"/>
          </a:xfrm>
          <a:prstGeom prst="rect">
            <a:avLst/>
          </a:prstGeom>
        </p:spPr>
      </p:pic>
    </p:spTree>
    <p:extLst>
      <p:ext uri="{BB962C8B-B14F-4D97-AF65-F5344CB8AC3E}">
        <p14:creationId xmlns:p14="http://schemas.microsoft.com/office/powerpoint/2010/main" val="3271653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3252" y="-189964"/>
            <a:ext cx="10018713" cy="1752599"/>
          </a:xfrm>
        </p:spPr>
        <p:txBody>
          <a:bodyPr/>
          <a:lstStyle/>
          <a:p>
            <a:r>
              <a:rPr lang="es-ES_tradnl" dirty="0" smtClean="0"/>
              <a:t>Sistema Digital</a:t>
            </a:r>
            <a:endParaRPr lang="es-EC" dirty="0"/>
          </a:p>
        </p:txBody>
      </p:sp>
      <p:sp>
        <p:nvSpPr>
          <p:cNvPr id="3" name="Marcador de contenido 2"/>
          <p:cNvSpPr>
            <a:spLocks noGrp="1"/>
          </p:cNvSpPr>
          <p:nvPr>
            <p:ph idx="1"/>
          </p:nvPr>
        </p:nvSpPr>
        <p:spPr>
          <a:xfrm>
            <a:off x="1703251" y="0"/>
            <a:ext cx="10018713" cy="3124201"/>
          </a:xfrm>
        </p:spPr>
        <p:txBody>
          <a:bodyPr/>
          <a:lstStyle/>
          <a:p>
            <a:pPr marL="0" indent="0">
              <a:buNone/>
            </a:pPr>
            <a:r>
              <a:rPr lang="es-EC" dirty="0" smtClean="0"/>
              <a:t>Sistema  basado </a:t>
            </a:r>
            <a:r>
              <a:rPr lang="es-EC" dirty="0"/>
              <a:t>en valores o </a:t>
            </a:r>
            <a:r>
              <a:rPr lang="es-EC" dirty="0" smtClean="0"/>
              <a:t>cantidades discretas</a:t>
            </a:r>
            <a:r>
              <a:rPr lang="es-EC" dirty="0"/>
              <a:t>, usualmente </a:t>
            </a:r>
            <a:r>
              <a:rPr lang="es-EC" dirty="0" smtClean="0"/>
              <a:t>dos.</a:t>
            </a:r>
            <a:endParaRPr lang="es-EC" dirty="0"/>
          </a:p>
        </p:txBody>
      </p:sp>
      <p:sp>
        <p:nvSpPr>
          <p:cNvPr id="4" name="Título 1"/>
          <p:cNvSpPr txBox="1">
            <a:spLocks/>
          </p:cNvSpPr>
          <p:nvPr/>
        </p:nvSpPr>
        <p:spPr>
          <a:xfrm>
            <a:off x="1703251" y="156156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dirty="0" smtClean="0"/>
              <a:t>Ventajas de un sistema digital</a:t>
            </a:r>
            <a:endParaRPr lang="es-EC" dirty="0"/>
          </a:p>
        </p:txBody>
      </p:sp>
      <p:sp>
        <p:nvSpPr>
          <p:cNvPr id="7" name="Marcador de contenido 2"/>
          <p:cNvSpPr txBox="1">
            <a:spLocks/>
          </p:cNvSpPr>
          <p:nvPr/>
        </p:nvSpPr>
        <p:spPr>
          <a:xfrm>
            <a:off x="1497186" y="3029751"/>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s-EC" dirty="0"/>
              <a:t>Mayor inmunidad al </a:t>
            </a:r>
            <a:r>
              <a:rPr lang="es-EC" dirty="0" smtClean="0"/>
              <a:t>ruido</a:t>
            </a:r>
          </a:p>
          <a:p>
            <a:pPr algn="just"/>
            <a:r>
              <a:rPr lang="es-EC" dirty="0" smtClean="0"/>
              <a:t>Memoria</a:t>
            </a:r>
          </a:p>
          <a:p>
            <a:pPr algn="just"/>
            <a:r>
              <a:rPr lang="es-EC" dirty="0" smtClean="0"/>
              <a:t>Facilidad </a:t>
            </a:r>
            <a:r>
              <a:rPr lang="es-EC" dirty="0"/>
              <a:t>de realizar operaciones lógicas y </a:t>
            </a:r>
            <a:r>
              <a:rPr lang="es-EC" dirty="0" smtClean="0"/>
              <a:t>aritméticas</a:t>
            </a:r>
          </a:p>
          <a:p>
            <a:pPr algn="just"/>
            <a:r>
              <a:rPr lang="es-EC" dirty="0" smtClean="0"/>
              <a:t>Facilidad </a:t>
            </a:r>
            <a:r>
              <a:rPr lang="es-EC" dirty="0"/>
              <a:t>de lectura en los </a:t>
            </a:r>
            <a:r>
              <a:rPr lang="es-EC" dirty="0" err="1"/>
              <a:t>displays</a:t>
            </a:r>
            <a:r>
              <a:rPr lang="es-EC" dirty="0"/>
              <a:t>. Muestran </a:t>
            </a:r>
            <a:r>
              <a:rPr lang="es-EC" dirty="0" smtClean="0"/>
              <a:t>caracteres </a:t>
            </a:r>
            <a:r>
              <a:rPr lang="es-EC" dirty="0"/>
              <a:t>(números, letras, signos)</a:t>
            </a:r>
          </a:p>
        </p:txBody>
      </p:sp>
    </p:spTree>
    <p:extLst>
      <p:ext uri="{BB962C8B-B14F-4D97-AF65-F5344CB8AC3E}">
        <p14:creationId xmlns:p14="http://schemas.microsoft.com/office/powerpoint/2010/main" val="71040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l="69326" t="15885" r="17497" b="54948"/>
          <a:stretch/>
        </p:blipFill>
        <p:spPr>
          <a:xfrm>
            <a:off x="2762248" y="1638300"/>
            <a:ext cx="1714501" cy="2133600"/>
          </a:xfrm>
          <a:prstGeom prst="rect">
            <a:avLst/>
          </a:prstGeom>
        </p:spPr>
      </p:pic>
      <p:pic>
        <p:nvPicPr>
          <p:cNvPr id="3" name="Imagen 2"/>
          <p:cNvPicPr>
            <a:picLocks noChangeAspect="1"/>
          </p:cNvPicPr>
          <p:nvPr/>
        </p:nvPicPr>
        <p:blipFill rotWithShape="1">
          <a:blip r:embed="rId2">
            <a:clrChange>
              <a:clrFrom>
                <a:srgbClr val="FFFFFF"/>
              </a:clrFrom>
              <a:clrTo>
                <a:srgbClr val="FFFFFF">
                  <a:alpha val="0"/>
                </a:srgbClr>
              </a:clrTo>
            </a:clrChange>
          </a:blip>
          <a:srcRect l="13250" t="54948" r="59077" b="16146"/>
          <a:stretch/>
        </p:blipFill>
        <p:spPr>
          <a:xfrm>
            <a:off x="1819274" y="3771900"/>
            <a:ext cx="3600450" cy="2114550"/>
          </a:xfrm>
          <a:prstGeom prst="rect">
            <a:avLst/>
          </a:prstGeom>
        </p:spPr>
      </p:pic>
      <p:pic>
        <p:nvPicPr>
          <p:cNvPr id="4" name="Imagen 3"/>
          <p:cNvPicPr>
            <a:picLocks noChangeAspect="1"/>
          </p:cNvPicPr>
          <p:nvPr/>
        </p:nvPicPr>
        <p:blipFill rotWithShape="1">
          <a:blip r:embed="rId3">
            <a:clrChange>
              <a:clrFrom>
                <a:srgbClr val="FEFEFE"/>
              </a:clrFrom>
              <a:clrTo>
                <a:srgbClr val="FEFEFE">
                  <a:alpha val="0"/>
                </a:srgbClr>
              </a:clrTo>
            </a:clrChange>
          </a:blip>
          <a:srcRect l="14715" t="68490" r="76500" b="11979"/>
          <a:stretch/>
        </p:blipFill>
        <p:spPr>
          <a:xfrm>
            <a:off x="8743950" y="1866902"/>
            <a:ext cx="1524000" cy="1904998"/>
          </a:xfrm>
          <a:prstGeom prst="rect">
            <a:avLst/>
          </a:prstGeom>
        </p:spPr>
      </p:pic>
      <p:pic>
        <p:nvPicPr>
          <p:cNvPr id="5" name="Imagen 4"/>
          <p:cNvPicPr>
            <a:picLocks noChangeAspect="1"/>
          </p:cNvPicPr>
          <p:nvPr/>
        </p:nvPicPr>
        <p:blipFill rotWithShape="1">
          <a:blip r:embed="rId3"/>
          <a:srcRect l="60395" t="30729" r="12079" b="34896"/>
          <a:stretch/>
        </p:blipFill>
        <p:spPr>
          <a:xfrm>
            <a:off x="7543800" y="3771900"/>
            <a:ext cx="3581401" cy="2514600"/>
          </a:xfrm>
          <a:prstGeom prst="rect">
            <a:avLst/>
          </a:prstGeom>
        </p:spPr>
      </p:pic>
      <p:sp>
        <p:nvSpPr>
          <p:cNvPr id="6" name="CuadroTexto 5"/>
          <p:cNvSpPr txBox="1"/>
          <p:nvPr/>
        </p:nvSpPr>
        <p:spPr>
          <a:xfrm>
            <a:off x="1819274" y="647700"/>
            <a:ext cx="3905250" cy="646331"/>
          </a:xfrm>
          <a:prstGeom prst="rect">
            <a:avLst/>
          </a:prstGeom>
          <a:noFill/>
        </p:spPr>
        <p:txBody>
          <a:bodyPr wrap="square" rtlCol="0">
            <a:spAutoFit/>
          </a:bodyPr>
          <a:lstStyle/>
          <a:p>
            <a:pPr algn="ctr"/>
            <a:r>
              <a:rPr lang="es-ES_tradnl" sz="3600" dirty="0" smtClean="0">
                <a:solidFill>
                  <a:srgbClr val="00979C"/>
                </a:solidFill>
              </a:rPr>
              <a:t>Voltaje DC</a:t>
            </a:r>
            <a:endParaRPr lang="es-EC" sz="3600" dirty="0">
              <a:solidFill>
                <a:srgbClr val="00979C"/>
              </a:solidFill>
            </a:endParaRPr>
          </a:p>
        </p:txBody>
      </p:sp>
      <p:sp>
        <p:nvSpPr>
          <p:cNvPr id="7" name="CuadroTexto 6"/>
          <p:cNvSpPr txBox="1"/>
          <p:nvPr/>
        </p:nvSpPr>
        <p:spPr>
          <a:xfrm>
            <a:off x="7381875" y="647700"/>
            <a:ext cx="3905250" cy="646331"/>
          </a:xfrm>
          <a:prstGeom prst="rect">
            <a:avLst/>
          </a:prstGeom>
          <a:noFill/>
        </p:spPr>
        <p:txBody>
          <a:bodyPr wrap="square" rtlCol="0">
            <a:spAutoFit/>
          </a:bodyPr>
          <a:lstStyle/>
          <a:p>
            <a:pPr algn="ctr"/>
            <a:r>
              <a:rPr lang="es-ES_tradnl" sz="3600" dirty="0" smtClean="0">
                <a:solidFill>
                  <a:srgbClr val="00979C"/>
                </a:solidFill>
              </a:rPr>
              <a:t>Voltaje AC</a:t>
            </a:r>
            <a:endParaRPr lang="es-EC" sz="3600" dirty="0">
              <a:solidFill>
                <a:srgbClr val="00979C"/>
              </a:solidFill>
            </a:endParaRPr>
          </a:p>
        </p:txBody>
      </p:sp>
    </p:spTree>
    <p:extLst>
      <p:ext uri="{BB962C8B-B14F-4D97-AF65-F5344CB8AC3E}">
        <p14:creationId xmlns:p14="http://schemas.microsoft.com/office/powerpoint/2010/main" val="28442125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clrChange>
              <a:clrFrom>
                <a:srgbClr val="FFFFFF"/>
              </a:clrFrom>
              <a:clrTo>
                <a:srgbClr val="FFFFFF">
                  <a:alpha val="0"/>
                </a:srgbClr>
              </a:clrTo>
            </a:clrChange>
          </a:blip>
          <a:srcRect l="22252" t="25661" r="22417" b="19939"/>
          <a:stretch/>
        </p:blipFill>
        <p:spPr>
          <a:xfrm>
            <a:off x="2424771" y="772733"/>
            <a:ext cx="9063184" cy="5009882"/>
          </a:xfrm>
          <a:prstGeom prst="rect">
            <a:avLst/>
          </a:prstGeom>
        </p:spPr>
      </p:pic>
    </p:spTree>
    <p:extLst>
      <p:ext uri="{BB962C8B-B14F-4D97-AF65-F5344CB8AC3E}">
        <p14:creationId xmlns:p14="http://schemas.microsoft.com/office/powerpoint/2010/main" val="26216795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09" y="119130"/>
            <a:ext cx="10018713" cy="1752599"/>
          </a:xfrm>
        </p:spPr>
        <p:txBody>
          <a:bodyPr/>
          <a:lstStyle/>
          <a:p>
            <a:r>
              <a:rPr lang="es-ES_tradnl" dirty="0" smtClean="0"/>
              <a:t>Tecnología TTL</a:t>
            </a:r>
            <a:endParaRPr lang="es-EC" dirty="0"/>
          </a:p>
        </p:txBody>
      </p:sp>
      <p:sp>
        <p:nvSpPr>
          <p:cNvPr id="3" name="Marcador de contenido 2"/>
          <p:cNvSpPr>
            <a:spLocks noGrp="1"/>
          </p:cNvSpPr>
          <p:nvPr>
            <p:ph idx="1"/>
          </p:nvPr>
        </p:nvSpPr>
        <p:spPr>
          <a:xfrm>
            <a:off x="1638854" y="786683"/>
            <a:ext cx="10018713" cy="3124201"/>
          </a:xfrm>
        </p:spPr>
        <p:txBody>
          <a:bodyPr/>
          <a:lstStyle/>
          <a:p>
            <a:pPr marL="0" indent="0" algn="just">
              <a:buNone/>
            </a:pPr>
            <a:r>
              <a:rPr lang="es-EC" dirty="0"/>
              <a:t>TTL es la sigla en inglés de transistor-transistor </a:t>
            </a:r>
            <a:r>
              <a:rPr lang="es-EC" dirty="0" err="1"/>
              <a:t>logic</a:t>
            </a:r>
            <a:r>
              <a:rPr lang="es-EC" dirty="0"/>
              <a:t>, es decir, </a:t>
            </a:r>
            <a:r>
              <a:rPr lang="es-EC" dirty="0" smtClean="0"/>
              <a:t>“lógica </a:t>
            </a:r>
            <a:r>
              <a:rPr lang="es-EC" dirty="0"/>
              <a:t>transistor a </a:t>
            </a:r>
            <a:r>
              <a:rPr lang="es-EC" dirty="0" smtClean="0"/>
              <a:t>transistor”. </a:t>
            </a:r>
            <a:r>
              <a:rPr lang="es-EC" dirty="0"/>
              <a:t>Es </a:t>
            </a:r>
            <a:r>
              <a:rPr lang="es-EC" dirty="0" smtClean="0"/>
              <a:t>una tecnología </a:t>
            </a:r>
            <a:r>
              <a:rPr lang="es-EC" dirty="0"/>
              <a:t>de construcción de circuitos electrónicos digitales. En los componentes fabricados con tecnología TTL los elementos de entrada y salida del dispositivo son transistores bipolares.</a:t>
            </a:r>
          </a:p>
        </p:txBody>
      </p:sp>
      <p:sp>
        <p:nvSpPr>
          <p:cNvPr id="4" name="Título 1"/>
          <p:cNvSpPr txBox="1">
            <a:spLocks/>
          </p:cNvSpPr>
          <p:nvPr/>
        </p:nvSpPr>
        <p:spPr>
          <a:xfrm>
            <a:off x="1638854" y="2825838"/>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dirty="0" smtClean="0"/>
              <a:t>Características</a:t>
            </a:r>
            <a:endParaRPr lang="es-EC" dirty="0"/>
          </a:p>
        </p:txBody>
      </p:sp>
      <p:sp>
        <p:nvSpPr>
          <p:cNvPr id="5" name="Marcador de contenido 2"/>
          <p:cNvSpPr txBox="1">
            <a:spLocks/>
          </p:cNvSpPr>
          <p:nvPr/>
        </p:nvSpPr>
        <p:spPr>
          <a:xfrm>
            <a:off x="1638853" y="3493391"/>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lgn="just"/>
            <a:r>
              <a:rPr lang="es-ES_tradnl" dirty="0" smtClean="0"/>
              <a:t>Voltaje de alimentación de 5V</a:t>
            </a:r>
          </a:p>
          <a:p>
            <a:pPr algn="just"/>
            <a:r>
              <a:rPr lang="es-ES_tradnl" dirty="0" smtClean="0"/>
              <a:t>Utiliza transistores bipolares de juntura</a:t>
            </a:r>
          </a:p>
          <a:p>
            <a:pPr algn="just"/>
            <a:r>
              <a:rPr lang="es-ES_tradnl" dirty="0" smtClean="0"/>
              <a:t>Su compuerta básica es la NAND</a:t>
            </a:r>
            <a:endParaRPr lang="es-EC" dirty="0"/>
          </a:p>
        </p:txBody>
      </p:sp>
    </p:spTree>
    <p:extLst>
      <p:ext uri="{BB962C8B-B14F-4D97-AF65-F5344CB8AC3E}">
        <p14:creationId xmlns:p14="http://schemas.microsoft.com/office/powerpoint/2010/main" val="38801991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4.bp.blogspot.com/-OlQVbXuY6UQ/TWXTr2VFG9I/AAAAAAAAAYA/k0WAK9eQGDc/s1600/C.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210"/>
          <a:stretch/>
        </p:blipFill>
        <p:spPr bwMode="auto">
          <a:xfrm>
            <a:off x="2562895" y="1249251"/>
            <a:ext cx="7580959" cy="379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821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515690"/>
            <a:ext cx="10018713" cy="1752599"/>
          </a:xfrm>
        </p:spPr>
        <p:txBody>
          <a:bodyPr/>
          <a:lstStyle/>
          <a:p>
            <a:r>
              <a:rPr lang="es-ES_tradnl" dirty="0" smtClean="0"/>
              <a:t>Sistema binario</a:t>
            </a:r>
            <a:endParaRPr lang="es-EC" dirty="0"/>
          </a:p>
        </p:txBody>
      </p:sp>
      <p:sp>
        <p:nvSpPr>
          <p:cNvPr id="3" name="Marcador de contenido 2"/>
          <p:cNvSpPr>
            <a:spLocks noGrp="1"/>
          </p:cNvSpPr>
          <p:nvPr>
            <p:ph idx="1"/>
          </p:nvPr>
        </p:nvSpPr>
        <p:spPr>
          <a:xfrm>
            <a:off x="1484311" y="1353353"/>
            <a:ext cx="10018713" cy="3124201"/>
          </a:xfrm>
        </p:spPr>
        <p:txBody>
          <a:bodyPr/>
          <a:lstStyle/>
          <a:p>
            <a:pPr algn="just"/>
            <a:r>
              <a:rPr lang="es-EC" dirty="0"/>
              <a:t>El sistema de numeración binario utiliza sólo dos dígitos, el cero (0) y el uno (1).</a:t>
            </a:r>
          </a:p>
          <a:p>
            <a:pPr algn="just"/>
            <a:r>
              <a:rPr lang="es-EC" dirty="0"/>
              <a:t>En una cifra binaria, cada dígito tiene distinto valor dependiendo de la posición que ocupe. </a:t>
            </a:r>
          </a:p>
        </p:txBody>
      </p:sp>
      <p:pic>
        <p:nvPicPr>
          <p:cNvPr id="2051" name="Picture 3" descr="http://www.digitalfotored.com/imagendigital/fotos/sistemabinario.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4279" y="3850783"/>
            <a:ext cx="4326929" cy="300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05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virtual.unal.edu.co/cursos/ingenieria/2000477/lecciones/images/09010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80" y="1003656"/>
            <a:ext cx="7316193" cy="4448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05713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20079" t="17857" r="21467" b="52382"/>
          <a:stretch/>
        </p:blipFill>
        <p:spPr>
          <a:xfrm>
            <a:off x="6749144" y="2699658"/>
            <a:ext cx="4499428" cy="12880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ítulo 1"/>
          <p:cNvSpPr>
            <a:spLocks noGrp="1"/>
          </p:cNvSpPr>
          <p:nvPr>
            <p:ph type="title"/>
          </p:nvPr>
        </p:nvSpPr>
        <p:spPr/>
        <p:txBody>
          <a:bodyPr/>
          <a:lstStyle/>
          <a:p>
            <a:r>
              <a:rPr lang="es-ES_tradnl" dirty="0" smtClean="0"/>
              <a:t>Entradas y salidas digitales placa </a:t>
            </a:r>
            <a:r>
              <a:rPr lang="es-ES_tradnl" dirty="0" err="1" smtClean="0"/>
              <a:t>Arduino</a:t>
            </a:r>
            <a:endParaRPr lang="es-EC" dirty="0"/>
          </a:p>
        </p:txBody>
      </p:sp>
      <p:pic>
        <p:nvPicPr>
          <p:cNvPr id="4" name="Imagen 3"/>
          <p:cNvPicPr>
            <a:picLocks noChangeAspect="1"/>
          </p:cNvPicPr>
          <p:nvPr/>
        </p:nvPicPr>
        <p:blipFill rotWithShape="1">
          <a:blip r:embed="rId3">
            <a:clrChange>
              <a:clrFrom>
                <a:srgbClr val="FFFFFF"/>
              </a:clrFrom>
              <a:clrTo>
                <a:srgbClr val="FFFFFF">
                  <a:alpha val="0"/>
                </a:srgbClr>
              </a:clrTo>
            </a:clrChange>
          </a:blip>
          <a:srcRect l="21064" t="23724" r="38650" b="24516"/>
          <a:stretch/>
        </p:blipFill>
        <p:spPr>
          <a:xfrm>
            <a:off x="2928821" y="3077626"/>
            <a:ext cx="3129567" cy="2260670"/>
          </a:xfrm>
          <a:prstGeom prst="rect">
            <a:avLst/>
          </a:prstGeom>
        </p:spPr>
      </p:pic>
      <p:cxnSp>
        <p:nvCxnSpPr>
          <p:cNvPr id="6" name="Conector recto de flecha 5"/>
          <p:cNvCxnSpPr/>
          <p:nvPr/>
        </p:nvCxnSpPr>
        <p:spPr>
          <a:xfrm flipV="1">
            <a:off x="5573486" y="3178629"/>
            <a:ext cx="1175658" cy="165031"/>
          </a:xfrm>
          <a:prstGeom prst="straightConnector1">
            <a:avLst/>
          </a:prstGeom>
          <a:ln w="76200">
            <a:solidFill>
              <a:schemeClr val="bg2">
                <a:lumMod val="2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2483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Funcionamiento de </a:t>
            </a:r>
            <a:r>
              <a:rPr lang="es-ES_tradnl" smtClean="0"/>
              <a:t>un botón</a:t>
            </a:r>
            <a:endParaRPr lang="es-EC" dirty="0"/>
          </a:p>
        </p:txBody>
      </p:sp>
      <p:pic>
        <p:nvPicPr>
          <p:cNvPr id="3074" name="Picture 2" descr="http://cosasdeingenieria.com/mystore/item/243/bb/paquete-de-5-mini-push-button-switch"/>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3626590" y="2279364"/>
            <a:ext cx="1504367" cy="117197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es.wiki2.org/wikipedia/commons/thumb/e/e3/SPST_Pulse_Switch.gif/im258-SPST_Pulse_Switch.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3667" y="2397790"/>
            <a:ext cx="2763921" cy="9351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i628.photobucket.com/albums/uu6/abdieg/Boton.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75257" y="3815015"/>
            <a:ext cx="4836820" cy="304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7449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Pull</a:t>
            </a:r>
            <a:r>
              <a:rPr lang="es-ES_tradnl" dirty="0" smtClean="0"/>
              <a:t>-up y </a:t>
            </a:r>
            <a:r>
              <a:rPr lang="es-ES_tradnl" dirty="0" err="1" smtClean="0"/>
              <a:t>Pull-down</a:t>
            </a:r>
            <a:endParaRPr lang="es-EC" dirty="0"/>
          </a:p>
        </p:txBody>
      </p:sp>
      <p:pic>
        <p:nvPicPr>
          <p:cNvPr id="3074" name="Picture 2" descr="http://www.tuelectronica.es/images/tutoriales/electronica/pull_up_pull_down/pull_up_pull_down_01.gif"/>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697"/>
          <a:stretch/>
        </p:blipFill>
        <p:spPr bwMode="auto">
          <a:xfrm>
            <a:off x="3699465" y="2111600"/>
            <a:ext cx="5588403" cy="418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379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62004" y="183524"/>
            <a:ext cx="10018713" cy="1752599"/>
          </a:xfrm>
        </p:spPr>
        <p:txBody>
          <a:bodyPr/>
          <a:lstStyle/>
          <a:p>
            <a:r>
              <a:rPr lang="es-ES_tradnl" dirty="0" smtClean="0"/>
              <a:t>Rebote</a:t>
            </a:r>
            <a:endParaRPr lang="es-EC" dirty="0"/>
          </a:p>
        </p:txBody>
      </p:sp>
      <p:pic>
        <p:nvPicPr>
          <p:cNvPr id="2050" name="Picture 2" descr="http://picmania.garcia-cuervo.net/images/aux_botones_modos_conecta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806" y="1558344"/>
            <a:ext cx="7077110" cy="506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101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EJERCICIO 1</a:t>
            </a:r>
            <a:endParaRPr lang="es-EC" dirty="0"/>
          </a:p>
        </p:txBody>
      </p:sp>
      <p:sp>
        <p:nvSpPr>
          <p:cNvPr id="3" name="Marcador de texto 2"/>
          <p:cNvSpPr>
            <a:spLocks noGrp="1"/>
          </p:cNvSpPr>
          <p:nvPr>
            <p:ph type="body" idx="1"/>
          </p:nvPr>
        </p:nvSpPr>
        <p:spPr/>
        <p:txBody>
          <a:bodyPr/>
          <a:lstStyle/>
          <a:p>
            <a:r>
              <a:rPr lang="es-ES_tradnl" dirty="0" smtClean="0"/>
              <a:t>Control de encendido y apagado de un LED, utilizando un botón. Al presionarlo una vez se enciende, y al volverlo a presionar se apaga.</a:t>
            </a:r>
            <a:endParaRPr lang="es-EC" dirty="0"/>
          </a:p>
        </p:txBody>
      </p:sp>
    </p:spTree>
    <p:extLst>
      <p:ext uri="{BB962C8B-B14F-4D97-AF65-F5344CB8AC3E}">
        <p14:creationId xmlns:p14="http://schemas.microsoft.com/office/powerpoint/2010/main" val="2537489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9040" y="137160"/>
            <a:ext cx="10018713" cy="1752599"/>
          </a:xfrm>
        </p:spPr>
        <p:txBody>
          <a:bodyPr/>
          <a:lstStyle/>
          <a:p>
            <a:r>
              <a:rPr lang="es-ES_tradnl" dirty="0" smtClean="0">
                <a:solidFill>
                  <a:srgbClr val="00979C"/>
                </a:solidFill>
              </a:rPr>
              <a:t>Corriente</a:t>
            </a:r>
            <a:endParaRPr lang="es-EC" dirty="0">
              <a:solidFill>
                <a:srgbClr val="00979C"/>
              </a:solidFill>
            </a:endParaRPr>
          </a:p>
        </p:txBody>
      </p:sp>
      <p:sp>
        <p:nvSpPr>
          <p:cNvPr id="3" name="Marcador de contenido 2"/>
          <p:cNvSpPr>
            <a:spLocks noGrp="1"/>
          </p:cNvSpPr>
          <p:nvPr>
            <p:ph idx="1"/>
          </p:nvPr>
        </p:nvSpPr>
        <p:spPr>
          <a:xfrm>
            <a:off x="1675650" y="735622"/>
            <a:ext cx="10018713" cy="3124201"/>
          </a:xfrm>
        </p:spPr>
        <p:txBody>
          <a:bodyPr/>
          <a:lstStyle/>
          <a:p>
            <a:pPr algn="just"/>
            <a:r>
              <a:rPr lang="es-EC" dirty="0"/>
              <a:t>Es el flujo de electrones a través de un conductor o </a:t>
            </a:r>
            <a:r>
              <a:rPr lang="es-EC" dirty="0" smtClean="0"/>
              <a:t>semiconductor </a:t>
            </a:r>
            <a:r>
              <a:rPr lang="es-EC" dirty="0"/>
              <a:t>en un sentido. La unidad de medida de ésta es el amperio (A</a:t>
            </a:r>
            <a:r>
              <a:rPr lang="es-EC" dirty="0" smtClean="0"/>
              <a:t>). </a:t>
            </a:r>
            <a:endParaRPr lang="es-EC" dirty="0"/>
          </a:p>
        </p:txBody>
      </p:sp>
      <p:pic>
        <p:nvPicPr>
          <p:cNvPr id="4" name="Imagen 3"/>
          <p:cNvPicPr>
            <a:picLocks noChangeAspect="1"/>
          </p:cNvPicPr>
          <p:nvPr/>
        </p:nvPicPr>
        <p:blipFill>
          <a:blip r:embed="rId2"/>
          <a:stretch>
            <a:fillRect/>
          </a:stretch>
        </p:blipFill>
        <p:spPr>
          <a:xfrm>
            <a:off x="3706030" y="3636571"/>
            <a:ext cx="6223519" cy="1962371"/>
          </a:xfrm>
          <a:prstGeom prst="rect">
            <a:avLst/>
          </a:prstGeom>
        </p:spPr>
      </p:pic>
    </p:spTree>
    <p:extLst>
      <p:ext uri="{BB962C8B-B14F-4D97-AF65-F5344CB8AC3E}">
        <p14:creationId xmlns:p14="http://schemas.microsoft.com/office/powerpoint/2010/main" val="35796288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MATERIALES</a:t>
            </a:r>
            <a:endParaRPr lang="es-EC" dirty="0"/>
          </a:p>
        </p:txBody>
      </p:sp>
      <p:pic>
        <p:nvPicPr>
          <p:cNvPr id="4" name="Imagen 3"/>
          <p:cNvPicPr>
            <a:picLocks noChangeAspect="1"/>
          </p:cNvPicPr>
          <p:nvPr/>
        </p:nvPicPr>
        <p:blipFill rotWithShape="1">
          <a:blip r:embed="rId2"/>
          <a:srcRect l="5128" t="19850" r="49933" b="28742"/>
          <a:stretch/>
        </p:blipFill>
        <p:spPr>
          <a:xfrm>
            <a:off x="2003023" y="2084305"/>
            <a:ext cx="2510920" cy="1614953"/>
          </a:xfrm>
          <a:prstGeom prst="rect">
            <a:avLst/>
          </a:prstGeom>
        </p:spPr>
      </p:pic>
      <p:pic>
        <p:nvPicPr>
          <p:cNvPr id="5" name="Imagen 4"/>
          <p:cNvPicPr>
            <a:picLocks noChangeAspect="1"/>
          </p:cNvPicPr>
          <p:nvPr/>
        </p:nvPicPr>
        <p:blipFill rotWithShape="1">
          <a:blip r:embed="rId3">
            <a:clrChange>
              <a:clrFrom>
                <a:srgbClr val="FFFFFF"/>
              </a:clrFrom>
              <a:clrTo>
                <a:srgbClr val="FFFFFF">
                  <a:alpha val="0"/>
                </a:srgbClr>
              </a:clrTo>
            </a:clrChange>
          </a:blip>
          <a:srcRect l="21064" t="23724" r="38650" b="24516"/>
          <a:stretch/>
        </p:blipFill>
        <p:spPr>
          <a:xfrm>
            <a:off x="5410764" y="2084305"/>
            <a:ext cx="2151179" cy="1553923"/>
          </a:xfrm>
          <a:prstGeom prst="rect">
            <a:avLst/>
          </a:prstGeom>
        </p:spPr>
      </p:pic>
      <p:pic>
        <p:nvPicPr>
          <p:cNvPr id="6" name="Imagen 5"/>
          <p:cNvPicPr>
            <a:picLocks noChangeAspect="1"/>
          </p:cNvPicPr>
          <p:nvPr/>
        </p:nvPicPr>
        <p:blipFill rotWithShape="1">
          <a:blip r:embed="rId4">
            <a:clrChange>
              <a:clrFrom>
                <a:srgbClr val="FFFFFF"/>
              </a:clrFrom>
              <a:clrTo>
                <a:srgbClr val="FFFFFF">
                  <a:alpha val="0"/>
                </a:srgbClr>
              </a:clrTo>
            </a:clrChange>
          </a:blip>
          <a:srcRect l="33505" t="17187" r="58882" b="41320"/>
          <a:stretch/>
        </p:blipFill>
        <p:spPr>
          <a:xfrm>
            <a:off x="2359647" y="4179474"/>
            <a:ext cx="470640" cy="1442089"/>
          </a:xfrm>
          <a:prstGeom prst="rect">
            <a:avLst/>
          </a:prstGeom>
        </p:spPr>
      </p:pic>
      <p:pic>
        <p:nvPicPr>
          <p:cNvPr id="7" name="Imagen 6"/>
          <p:cNvPicPr>
            <a:picLocks noChangeAspect="1"/>
          </p:cNvPicPr>
          <p:nvPr/>
        </p:nvPicPr>
        <p:blipFill rotWithShape="1">
          <a:blip r:embed="rId5">
            <a:clrChange>
              <a:clrFrom>
                <a:srgbClr val="FFFFFF"/>
              </a:clrFrom>
              <a:clrTo>
                <a:srgbClr val="FFFFFF">
                  <a:alpha val="0"/>
                </a:srgbClr>
              </a:clrTo>
            </a:clrChange>
          </a:blip>
          <a:srcRect l="34773" t="29687" r="43851" b="38542"/>
          <a:stretch/>
        </p:blipFill>
        <p:spPr>
          <a:xfrm>
            <a:off x="3956794" y="4206833"/>
            <a:ext cx="1453970" cy="1214961"/>
          </a:xfrm>
          <a:prstGeom prst="rect">
            <a:avLst/>
          </a:prstGeom>
        </p:spPr>
      </p:pic>
      <p:pic>
        <p:nvPicPr>
          <p:cNvPr id="8" name="Imagen 7"/>
          <p:cNvPicPr>
            <a:picLocks noChangeAspect="1"/>
          </p:cNvPicPr>
          <p:nvPr/>
        </p:nvPicPr>
        <p:blipFill rotWithShape="1">
          <a:blip r:embed="rId6">
            <a:clrChange>
              <a:clrFrom>
                <a:srgbClr val="FFFFFF"/>
              </a:clrFrom>
              <a:clrTo>
                <a:srgbClr val="FFFFFF">
                  <a:alpha val="0"/>
                </a:srgbClr>
              </a:clrTo>
            </a:clrChange>
          </a:blip>
          <a:srcRect l="49707" t="27257" r="32723" b="57465"/>
          <a:stretch/>
        </p:blipFill>
        <p:spPr>
          <a:xfrm rot="5400000">
            <a:off x="5913892" y="4493653"/>
            <a:ext cx="1246757" cy="609526"/>
          </a:xfrm>
          <a:prstGeom prst="rect">
            <a:avLst/>
          </a:prstGeom>
        </p:spPr>
      </p:pic>
      <p:pic>
        <p:nvPicPr>
          <p:cNvPr id="3" name="Imagen 2"/>
          <p:cNvPicPr>
            <a:picLocks noChangeAspect="1"/>
          </p:cNvPicPr>
          <p:nvPr/>
        </p:nvPicPr>
        <p:blipFill rotWithShape="1">
          <a:blip r:embed="rId7">
            <a:clrChange>
              <a:clrFrom>
                <a:srgbClr val="FFFFFF"/>
              </a:clrFrom>
              <a:clrTo>
                <a:srgbClr val="FFFFFF">
                  <a:alpha val="0"/>
                </a:srgbClr>
              </a:clrTo>
            </a:clrChange>
          </a:blip>
          <a:srcRect l="38733" t="36657" r="29474" b="24058"/>
          <a:stretch/>
        </p:blipFill>
        <p:spPr>
          <a:xfrm>
            <a:off x="8882273" y="2178773"/>
            <a:ext cx="2100730" cy="1459455"/>
          </a:xfrm>
          <a:prstGeom prst="rect">
            <a:avLst/>
          </a:prstGeom>
        </p:spPr>
      </p:pic>
      <p:pic>
        <p:nvPicPr>
          <p:cNvPr id="1026" name="Picture 2" descr="http://pidelectronics.com/media/catalog/product/cache/1/image/1200x1200/9df78eab33525d08d6e5fb8d27136e95/j/u/jumper_6mm.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98263" y="4111081"/>
            <a:ext cx="2040239" cy="204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052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247919"/>
            <a:ext cx="10018713" cy="1752599"/>
          </a:xfrm>
        </p:spPr>
        <p:txBody>
          <a:bodyPr/>
          <a:lstStyle/>
          <a:p>
            <a:r>
              <a:rPr lang="es-ES_tradnl" dirty="0" smtClean="0"/>
              <a:t>CONEXIÓN</a:t>
            </a:r>
            <a:endParaRPr lang="es-EC" dirty="0"/>
          </a:p>
        </p:txBody>
      </p:sp>
      <p:pic>
        <p:nvPicPr>
          <p:cNvPr id="3" name="Imagen 2"/>
          <p:cNvPicPr>
            <a:picLocks noChangeAspect="1"/>
          </p:cNvPicPr>
          <p:nvPr/>
        </p:nvPicPr>
        <p:blipFill rotWithShape="1">
          <a:blip r:embed="rId2">
            <a:clrChange>
              <a:clrFrom>
                <a:srgbClr val="FFFFFF"/>
              </a:clrFrom>
              <a:clrTo>
                <a:srgbClr val="FFFFFF">
                  <a:alpha val="0"/>
                </a:srgbClr>
              </a:clrTo>
            </a:clrChange>
          </a:blip>
          <a:srcRect l="19323" t="14236" r="46096" b="17906"/>
          <a:stretch/>
        </p:blipFill>
        <p:spPr>
          <a:xfrm>
            <a:off x="4532342" y="1770936"/>
            <a:ext cx="4148019" cy="4576201"/>
          </a:xfrm>
          <a:prstGeom prst="rect">
            <a:avLst/>
          </a:prstGeom>
        </p:spPr>
      </p:pic>
    </p:spTree>
    <p:extLst>
      <p:ext uri="{BB962C8B-B14F-4D97-AF65-F5344CB8AC3E}">
        <p14:creationId xmlns:p14="http://schemas.microsoft.com/office/powerpoint/2010/main" val="1011199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1804" y="2369457"/>
            <a:ext cx="10018713" cy="1752599"/>
          </a:xfrm>
        </p:spPr>
        <p:txBody>
          <a:bodyPr/>
          <a:lstStyle/>
          <a:p>
            <a:r>
              <a:rPr lang="es-ES_tradnl" dirty="0" smtClean="0"/>
              <a:t>CÓDIGO</a:t>
            </a:r>
            <a:endParaRPr lang="es-EC" dirty="0"/>
          </a:p>
        </p:txBody>
      </p:sp>
      <p:pic>
        <p:nvPicPr>
          <p:cNvPr id="4" name="Imagen 3"/>
          <p:cNvPicPr>
            <a:picLocks noChangeAspect="1"/>
          </p:cNvPicPr>
          <p:nvPr/>
        </p:nvPicPr>
        <p:blipFill rotWithShape="1">
          <a:blip r:embed="rId2"/>
          <a:srcRect t="5903" r="63833" b="17509"/>
          <a:stretch/>
        </p:blipFill>
        <p:spPr>
          <a:xfrm>
            <a:off x="5781222" y="0"/>
            <a:ext cx="5772150" cy="6872056"/>
          </a:xfrm>
          <a:prstGeom prst="rect">
            <a:avLst/>
          </a:prstGeom>
        </p:spPr>
      </p:pic>
    </p:spTree>
    <p:extLst>
      <p:ext uri="{BB962C8B-B14F-4D97-AF65-F5344CB8AC3E}">
        <p14:creationId xmlns:p14="http://schemas.microsoft.com/office/powerpoint/2010/main" val="203706211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189963"/>
            <a:ext cx="10018713" cy="1752599"/>
          </a:xfrm>
        </p:spPr>
        <p:txBody>
          <a:bodyPr/>
          <a:lstStyle/>
          <a:p>
            <a:r>
              <a:rPr lang="es-ES_tradnl" dirty="0"/>
              <a:t>Comunicación serial</a:t>
            </a:r>
            <a:endParaRPr lang="es-EC" dirty="0"/>
          </a:p>
        </p:txBody>
      </p:sp>
      <p:sp>
        <p:nvSpPr>
          <p:cNvPr id="3" name="Marcador de contenido 2"/>
          <p:cNvSpPr>
            <a:spLocks noGrp="1"/>
          </p:cNvSpPr>
          <p:nvPr>
            <p:ph idx="1"/>
          </p:nvPr>
        </p:nvSpPr>
        <p:spPr>
          <a:xfrm>
            <a:off x="1484310" y="275117"/>
            <a:ext cx="10018713" cy="3124201"/>
          </a:xfrm>
        </p:spPr>
        <p:txBody>
          <a:bodyPr/>
          <a:lstStyle/>
          <a:p>
            <a:pPr marL="0" indent="0" algn="just">
              <a:buNone/>
            </a:pPr>
            <a:r>
              <a:rPr lang="es-EC" dirty="0" smtClean="0"/>
              <a:t>Es </a:t>
            </a:r>
            <a:r>
              <a:rPr lang="es-EC" dirty="0"/>
              <a:t>una interfaz de comunicaciones de datos digitales, frecuentemente </a:t>
            </a:r>
            <a:r>
              <a:rPr lang="es-EC" dirty="0" smtClean="0"/>
              <a:t>utilizado </a:t>
            </a:r>
            <a:r>
              <a:rPr lang="es-EC" dirty="0"/>
              <a:t>por computadores y periféricos, donde la información es </a:t>
            </a:r>
            <a:r>
              <a:rPr lang="es-EC" dirty="0" smtClean="0"/>
              <a:t>transmitida </a:t>
            </a:r>
            <a:r>
              <a:rPr lang="es-EC" dirty="0"/>
              <a:t>bit a bit enviando un solo bit a la vez</a:t>
            </a:r>
            <a:r>
              <a:rPr lang="es-EC" dirty="0" smtClean="0"/>
              <a:t>.</a:t>
            </a:r>
            <a:endParaRPr lang="es-EC" dirty="0"/>
          </a:p>
        </p:txBody>
      </p:sp>
      <p:pic>
        <p:nvPicPr>
          <p:cNvPr id="1026" name="Picture 2" descr="https://ardubasic.files.wordpress.com/2012/12/comunicacion_serie_ii_practico.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3620" y="2111799"/>
            <a:ext cx="756285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58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erso.wanadoo.es/pictob/imagenes/asicmaxv.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137" y="1420633"/>
            <a:ext cx="7189463" cy="382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2288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Baud</a:t>
            </a:r>
            <a:r>
              <a:rPr lang="es-ES_tradnl" dirty="0" smtClean="0"/>
              <a:t> </a:t>
            </a:r>
            <a:r>
              <a:rPr lang="es-ES_tradnl" dirty="0" err="1" smtClean="0"/>
              <a:t>Rate</a:t>
            </a:r>
            <a:r>
              <a:rPr lang="es-ES_tradnl" dirty="0" smtClean="0"/>
              <a:t> (Velocidad de transmisión de datos)</a:t>
            </a:r>
            <a:endParaRPr lang="es-EC" dirty="0"/>
          </a:p>
        </p:txBody>
      </p:sp>
      <p:sp>
        <p:nvSpPr>
          <p:cNvPr id="3" name="Marcador de contenido 2"/>
          <p:cNvSpPr>
            <a:spLocks noGrp="1"/>
          </p:cNvSpPr>
          <p:nvPr>
            <p:ph idx="1"/>
          </p:nvPr>
        </p:nvSpPr>
        <p:spPr>
          <a:xfrm>
            <a:off x="1484310" y="1288960"/>
            <a:ext cx="10018713" cy="3124201"/>
          </a:xfrm>
        </p:spPr>
        <p:txBody>
          <a:bodyPr/>
          <a:lstStyle/>
          <a:p>
            <a:pPr marL="0" indent="0" algn="just">
              <a:buNone/>
            </a:pPr>
            <a:r>
              <a:rPr lang="es-ES_tradnl" dirty="0" smtClean="0"/>
              <a:t>Baudio: </a:t>
            </a:r>
            <a:r>
              <a:rPr lang="es-EC" dirty="0"/>
              <a:t>es una unidad de medida utilizada en telecomunicaciones, que representa el número de símbolos por segundo en un medio de transmisión digital.</a:t>
            </a:r>
          </a:p>
        </p:txBody>
      </p:sp>
      <p:pic>
        <p:nvPicPr>
          <p:cNvPr id="3074" name="Picture 2" descr="http://jeromeabel.net/files/ressources/xbee-arduino/images/large/baud-rate.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491" t="19278"/>
          <a:stretch/>
        </p:blipFill>
        <p:spPr bwMode="auto">
          <a:xfrm>
            <a:off x="3540545" y="3593207"/>
            <a:ext cx="5100330" cy="229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0704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ustynrobots.com/wp-content/uploads/2012/06/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145" y="1053047"/>
            <a:ext cx="6494685" cy="4370031"/>
          </a:xfrm>
          <a:prstGeom prst="rect">
            <a:avLst/>
          </a:prstGeom>
          <a:noFill/>
          <a:extLst>
            <a:ext uri="{909E8E84-426E-40DD-AFC4-6F175D3DCCD1}">
              <a14:hiddenFill xmlns:a14="http://schemas.microsoft.com/office/drawing/2010/main">
                <a:solidFill>
                  <a:srgbClr val="FFFFFF"/>
                </a:solidFill>
              </a14:hiddenFill>
            </a:ext>
          </a:extLst>
        </p:spPr>
      </p:pic>
      <p:sp>
        <p:nvSpPr>
          <p:cNvPr id="2" name="Elipse 1"/>
          <p:cNvSpPr/>
          <p:nvPr/>
        </p:nvSpPr>
        <p:spPr>
          <a:xfrm>
            <a:off x="8089425" y="5698061"/>
            <a:ext cx="2665927" cy="695460"/>
          </a:xfrm>
          <a:prstGeom prst="ellipse">
            <a:avLst/>
          </a:prstGeom>
          <a:solidFill>
            <a:srgbClr val="019CA1"/>
          </a:solidFill>
          <a:ln>
            <a:solidFill>
              <a:srgbClr val="019CA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Velocidad de comunicación</a:t>
            </a:r>
            <a:endParaRPr lang="es-EC" dirty="0"/>
          </a:p>
        </p:txBody>
      </p:sp>
      <p:sp>
        <p:nvSpPr>
          <p:cNvPr id="5" name="Elipse 4"/>
          <p:cNvSpPr/>
          <p:nvPr/>
        </p:nvSpPr>
        <p:spPr>
          <a:xfrm>
            <a:off x="4497525" y="2512785"/>
            <a:ext cx="2665927" cy="695460"/>
          </a:xfrm>
          <a:prstGeom prst="ellipse">
            <a:avLst/>
          </a:prstGeom>
          <a:solidFill>
            <a:srgbClr val="019CA1"/>
          </a:solidFill>
          <a:ln>
            <a:solidFill>
              <a:srgbClr val="019CA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Recepción de datos </a:t>
            </a:r>
            <a:endParaRPr lang="es-EC" dirty="0"/>
          </a:p>
        </p:txBody>
      </p:sp>
      <p:sp>
        <p:nvSpPr>
          <p:cNvPr id="6" name="Elipse 5"/>
          <p:cNvSpPr/>
          <p:nvPr/>
        </p:nvSpPr>
        <p:spPr>
          <a:xfrm>
            <a:off x="9342783" y="944936"/>
            <a:ext cx="2665927" cy="695460"/>
          </a:xfrm>
          <a:prstGeom prst="ellipse">
            <a:avLst/>
          </a:prstGeom>
          <a:solidFill>
            <a:srgbClr val="019CA1"/>
          </a:solidFill>
          <a:ln>
            <a:solidFill>
              <a:srgbClr val="019CA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smtClean="0"/>
              <a:t>Envío de datos</a:t>
            </a:r>
            <a:endParaRPr lang="es-EC" dirty="0"/>
          </a:p>
        </p:txBody>
      </p:sp>
      <p:cxnSp>
        <p:nvCxnSpPr>
          <p:cNvPr id="12" name="Conector recto de flecha 11"/>
          <p:cNvCxnSpPr/>
          <p:nvPr/>
        </p:nvCxnSpPr>
        <p:spPr>
          <a:xfrm flipV="1">
            <a:off x="7301948" y="1524000"/>
            <a:ext cx="2040835" cy="116396"/>
          </a:xfrm>
          <a:prstGeom prst="straightConnector1">
            <a:avLst/>
          </a:prstGeom>
          <a:ln w="57150">
            <a:solidFill>
              <a:srgbClr val="019CA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8680174" y="5148095"/>
            <a:ext cx="397658" cy="549966"/>
          </a:xfrm>
          <a:prstGeom prst="straightConnector1">
            <a:avLst/>
          </a:prstGeom>
          <a:ln w="57150">
            <a:solidFill>
              <a:srgbClr val="019CA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ítulo 1"/>
          <p:cNvSpPr txBox="1">
            <a:spLocks/>
          </p:cNvSpPr>
          <p:nvPr/>
        </p:nvSpPr>
        <p:spPr>
          <a:xfrm>
            <a:off x="1136581" y="297952"/>
            <a:ext cx="10018713" cy="1752599"/>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dirty="0" smtClean="0"/>
              <a:t>MONITOR SERIAL ARDUINO</a:t>
            </a:r>
            <a:endParaRPr lang="es-EC" dirty="0"/>
          </a:p>
        </p:txBody>
      </p:sp>
    </p:spTree>
    <p:extLst>
      <p:ext uri="{BB962C8B-B14F-4D97-AF65-F5344CB8AC3E}">
        <p14:creationId xmlns:p14="http://schemas.microsoft.com/office/powerpoint/2010/main" val="36367873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7894" t="23547" r="22021" b="32966"/>
          <a:stretch/>
        </p:blipFill>
        <p:spPr>
          <a:xfrm>
            <a:off x="2805196" y="476518"/>
            <a:ext cx="7703964" cy="37606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70628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72278" y="0"/>
            <a:ext cx="8930747" cy="2110382"/>
          </a:xfrm>
        </p:spPr>
        <p:txBody>
          <a:bodyPr/>
          <a:lstStyle/>
          <a:p>
            <a:pPr algn="l"/>
            <a:r>
              <a:rPr lang="es-ES_tradnl" dirty="0" smtClean="0"/>
              <a:t>EJERCICIO 2</a:t>
            </a:r>
            <a:endParaRPr lang="es-EC" dirty="0"/>
          </a:p>
        </p:txBody>
      </p:sp>
      <p:sp>
        <p:nvSpPr>
          <p:cNvPr id="3" name="Marcador de texto 2"/>
          <p:cNvSpPr>
            <a:spLocks noGrp="1"/>
          </p:cNvSpPr>
          <p:nvPr>
            <p:ph type="body" idx="1"/>
          </p:nvPr>
        </p:nvSpPr>
        <p:spPr>
          <a:xfrm>
            <a:off x="2572277" y="2278879"/>
            <a:ext cx="8930748" cy="3246158"/>
          </a:xfrm>
        </p:spPr>
        <p:txBody>
          <a:bodyPr>
            <a:normAutofit/>
          </a:bodyPr>
          <a:lstStyle/>
          <a:p>
            <a:pPr algn="just"/>
            <a:r>
              <a:rPr lang="es-ES_tradnl" dirty="0" smtClean="0"/>
              <a:t>Realizar un programa que permita el control de tres leds de acuerdo a las letras digitadas en el teclado del computador. El control debe hacerse de la siguiente manera:</a:t>
            </a:r>
          </a:p>
          <a:p>
            <a:pPr marL="342900" indent="-342900" algn="just">
              <a:buFont typeface="Arial" panose="020B0604020202020204" pitchFamily="34" charset="0"/>
              <a:buChar char="•"/>
            </a:pPr>
            <a:r>
              <a:rPr lang="es-ES_tradnl" dirty="0" smtClean="0"/>
              <a:t>Al presionar la letra A se prenderán los tres leds.</a:t>
            </a:r>
          </a:p>
          <a:p>
            <a:pPr marL="342900" indent="-342900" algn="just">
              <a:buFont typeface="Arial" panose="020B0604020202020204" pitchFamily="34" charset="0"/>
              <a:buChar char="•"/>
            </a:pPr>
            <a:r>
              <a:rPr lang="es-ES_tradnl" dirty="0" smtClean="0"/>
              <a:t>Al presionar la letra B se encenderán el led rojo y en amarillo.</a:t>
            </a:r>
          </a:p>
          <a:p>
            <a:pPr marL="342900" indent="-342900" algn="just">
              <a:buFont typeface="Arial" panose="020B0604020202020204" pitchFamily="34" charset="0"/>
              <a:buChar char="•"/>
            </a:pPr>
            <a:r>
              <a:rPr lang="es-ES_tradnl" dirty="0" smtClean="0"/>
              <a:t>Al presionar la letra C se apagan todos los leds.</a:t>
            </a:r>
          </a:p>
          <a:p>
            <a:pPr marL="342900" indent="-342900" algn="just">
              <a:buFont typeface="Arial" panose="020B0604020202020204" pitchFamily="34" charset="0"/>
              <a:buChar char="•"/>
            </a:pPr>
            <a:r>
              <a:rPr lang="es-ES_tradnl" dirty="0" smtClean="0"/>
              <a:t>En el caso de presionar cualquier otra letra se deberá mostrar un mensaje de error</a:t>
            </a:r>
            <a:endParaRPr lang="es-EC" dirty="0"/>
          </a:p>
        </p:txBody>
      </p:sp>
    </p:spTree>
    <p:extLst>
      <p:ext uri="{BB962C8B-B14F-4D97-AF65-F5344CB8AC3E}">
        <p14:creationId xmlns:p14="http://schemas.microsoft.com/office/powerpoint/2010/main" val="176211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Interrupciones</a:t>
            </a:r>
            <a:endParaRPr lang="es-EC" dirty="0"/>
          </a:p>
        </p:txBody>
      </p:sp>
      <p:sp>
        <p:nvSpPr>
          <p:cNvPr id="3" name="Marcador de contenido 2"/>
          <p:cNvSpPr>
            <a:spLocks noGrp="1"/>
          </p:cNvSpPr>
          <p:nvPr>
            <p:ph idx="1"/>
          </p:nvPr>
        </p:nvSpPr>
        <p:spPr/>
        <p:txBody>
          <a:bodyPr/>
          <a:lstStyle/>
          <a:p>
            <a:r>
              <a:rPr lang="es-EC" dirty="0"/>
              <a:t>Una interrupción es una suspensión temporal de la ejecución de un proceso, para pasar a ejecutar una subrutina de servicio de interrupción, la cual, por lo general, no forma parte del </a:t>
            </a:r>
            <a:r>
              <a:rPr lang="es-EC" dirty="0" smtClean="0"/>
              <a:t>programa. Una </a:t>
            </a:r>
            <a:r>
              <a:rPr lang="es-EC" dirty="0"/>
              <a:t>vez finalizada dicha subrutina, se reanuda la ejecución del programa.</a:t>
            </a:r>
          </a:p>
        </p:txBody>
      </p:sp>
    </p:spTree>
    <p:extLst>
      <p:ext uri="{BB962C8B-B14F-4D97-AF65-F5344CB8AC3E}">
        <p14:creationId xmlns:p14="http://schemas.microsoft.com/office/powerpoint/2010/main" val="28374364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4.bp.blogspot.com/-W9myJNN4OeU/Up2uU3lidLI/AAAAAAAAAjU/z7b-byDnCu8/s1600/aisemicon.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254" y="1115817"/>
            <a:ext cx="8702441" cy="427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09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1.bp.blogspot.com/_dGRSnmSRz74/TNlafKYhqbI/AAAAAAAAAAk/2bGRZWyvp-U/s1600/interrupciones.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8319" y="618923"/>
            <a:ext cx="7726296" cy="552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169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718" t="41329" r="12053" b="28213"/>
          <a:stretch/>
        </p:blipFill>
        <p:spPr>
          <a:xfrm>
            <a:off x="1596982" y="2485623"/>
            <a:ext cx="10200067" cy="20493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22858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_tradnl" dirty="0" smtClean="0"/>
              <a:t>Entradas Analógicas</a:t>
            </a:r>
            <a:endParaRPr lang="es-EC" dirty="0"/>
          </a:p>
        </p:txBody>
      </p:sp>
      <p:sp>
        <p:nvSpPr>
          <p:cNvPr id="4" name="Marcador de texto 3"/>
          <p:cNvSpPr>
            <a:spLocks noGrp="1"/>
          </p:cNvSpPr>
          <p:nvPr>
            <p:ph type="body" idx="1"/>
          </p:nvPr>
        </p:nvSpPr>
        <p:spPr/>
        <p:txBody>
          <a:bodyPr/>
          <a:lstStyle/>
          <a:p>
            <a:r>
              <a:rPr lang="es-ES_tradnl" dirty="0" smtClean="0"/>
              <a:t>Manejo de sensores</a:t>
            </a:r>
            <a:endParaRPr lang="es-EC" dirty="0"/>
          </a:p>
        </p:txBody>
      </p:sp>
    </p:spTree>
    <p:extLst>
      <p:ext uri="{BB962C8B-B14F-4D97-AF65-F5344CB8AC3E}">
        <p14:creationId xmlns:p14="http://schemas.microsoft.com/office/powerpoint/2010/main" val="7962358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Variable Analógica</a:t>
            </a:r>
            <a:endParaRPr lang="es-EC" dirty="0"/>
          </a:p>
        </p:txBody>
      </p:sp>
      <p:sp>
        <p:nvSpPr>
          <p:cNvPr id="3" name="Marcador de contenido 2"/>
          <p:cNvSpPr>
            <a:spLocks noGrp="1"/>
          </p:cNvSpPr>
          <p:nvPr>
            <p:ph idx="1"/>
          </p:nvPr>
        </p:nvSpPr>
        <p:spPr>
          <a:xfrm>
            <a:off x="1614939" y="876298"/>
            <a:ext cx="10018713" cy="3124201"/>
          </a:xfrm>
        </p:spPr>
        <p:txBody>
          <a:bodyPr/>
          <a:lstStyle/>
          <a:p>
            <a:pPr algn="just"/>
            <a:r>
              <a:rPr lang="es-EC" dirty="0"/>
              <a:t>Son aquellas que pueden tomar un número infinito de valores comprendidos entre dos límites. La mayoría de los fenómenos de la vida real son señales de este tipo. (sonido, temperatura, voz, video, etc.) </a:t>
            </a:r>
          </a:p>
        </p:txBody>
      </p:sp>
      <p:pic>
        <p:nvPicPr>
          <p:cNvPr id="4098" name="Picture 2" descr="http://www.sumex.com/_imagenes/ARTICULO/906/10677_5.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9986" y="3294542"/>
            <a:ext cx="3308842" cy="24816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elreycatodico.comze.com/wp-content/uploads/2011/10/digital.gif"/>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046912" y="3294542"/>
            <a:ext cx="3307702" cy="284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7736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Entradas Análogas  Placa </a:t>
            </a:r>
            <a:r>
              <a:rPr lang="es-ES_tradnl" dirty="0" err="1" smtClean="0"/>
              <a:t>Arduino</a:t>
            </a:r>
            <a:endParaRPr lang="es-EC" dirty="0"/>
          </a:p>
        </p:txBody>
      </p:sp>
      <p:pic>
        <p:nvPicPr>
          <p:cNvPr id="3" name="Imagen 2"/>
          <p:cNvPicPr>
            <a:picLocks noChangeAspect="1"/>
          </p:cNvPicPr>
          <p:nvPr/>
        </p:nvPicPr>
        <p:blipFill rotWithShape="1">
          <a:blip r:embed="rId2"/>
          <a:srcRect l="48550" t="31101" r="27354" b="46677"/>
          <a:stretch/>
        </p:blipFill>
        <p:spPr>
          <a:xfrm>
            <a:off x="7678055" y="3280229"/>
            <a:ext cx="3135087" cy="1625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Imagen 3"/>
          <p:cNvPicPr>
            <a:picLocks noChangeAspect="1"/>
          </p:cNvPicPr>
          <p:nvPr/>
        </p:nvPicPr>
        <p:blipFill rotWithShape="1">
          <a:blip r:embed="rId3">
            <a:clrChange>
              <a:clrFrom>
                <a:srgbClr val="FFFFFF"/>
              </a:clrFrom>
              <a:clrTo>
                <a:srgbClr val="FFFFFF">
                  <a:alpha val="0"/>
                </a:srgbClr>
              </a:clrTo>
            </a:clrChange>
          </a:blip>
          <a:srcRect l="21064" t="23724" r="38650" b="24516"/>
          <a:stretch/>
        </p:blipFill>
        <p:spPr>
          <a:xfrm>
            <a:off x="3364100" y="3080588"/>
            <a:ext cx="3129567" cy="2260670"/>
          </a:xfrm>
          <a:prstGeom prst="rect">
            <a:avLst/>
          </a:prstGeom>
        </p:spPr>
      </p:pic>
      <p:cxnSp>
        <p:nvCxnSpPr>
          <p:cNvPr id="6" name="Conector recto de flecha 5"/>
          <p:cNvCxnSpPr/>
          <p:nvPr/>
        </p:nvCxnSpPr>
        <p:spPr>
          <a:xfrm flipV="1">
            <a:off x="6139540" y="4327038"/>
            <a:ext cx="1538515" cy="723934"/>
          </a:xfrm>
          <a:prstGeom prst="straightConnector1">
            <a:avLst/>
          </a:prstGeom>
          <a:ln w="76200">
            <a:solidFill>
              <a:schemeClr val="bg2">
                <a:lumMod val="2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062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clrChange>
              <a:clrFrom>
                <a:srgbClr val="FFFFFF"/>
              </a:clrFrom>
              <a:clrTo>
                <a:srgbClr val="FFFFFF">
                  <a:alpha val="0"/>
                </a:srgbClr>
              </a:clrTo>
            </a:clrChange>
          </a:blip>
          <a:srcRect l="14927" t="48373" r="62604" b="22402"/>
          <a:stretch/>
        </p:blipFill>
        <p:spPr>
          <a:xfrm>
            <a:off x="2112134" y="3322750"/>
            <a:ext cx="2923505" cy="2137892"/>
          </a:xfrm>
          <a:prstGeom prst="rect">
            <a:avLst/>
          </a:prstGeom>
        </p:spPr>
      </p:pic>
      <p:sp>
        <p:nvSpPr>
          <p:cNvPr id="2" name="Título 1"/>
          <p:cNvSpPr>
            <a:spLocks noGrp="1"/>
          </p:cNvSpPr>
          <p:nvPr>
            <p:ph type="title"/>
          </p:nvPr>
        </p:nvSpPr>
        <p:spPr/>
        <p:txBody>
          <a:bodyPr/>
          <a:lstStyle/>
          <a:p>
            <a:r>
              <a:rPr lang="es-ES_tradnl" dirty="0" smtClean="0"/>
              <a:t>Sensores</a:t>
            </a:r>
            <a:endParaRPr lang="es-EC" dirty="0"/>
          </a:p>
        </p:txBody>
      </p:sp>
      <p:sp>
        <p:nvSpPr>
          <p:cNvPr id="3" name="Marcador de contenido 2"/>
          <p:cNvSpPr>
            <a:spLocks noGrp="1"/>
          </p:cNvSpPr>
          <p:nvPr>
            <p:ph idx="1"/>
          </p:nvPr>
        </p:nvSpPr>
        <p:spPr>
          <a:xfrm>
            <a:off x="1484310" y="876298"/>
            <a:ext cx="10018713" cy="3124201"/>
          </a:xfrm>
        </p:spPr>
        <p:txBody>
          <a:bodyPr/>
          <a:lstStyle/>
          <a:p>
            <a:pPr algn="just"/>
            <a:r>
              <a:rPr lang="es-EC" dirty="0" smtClean="0"/>
              <a:t>Los sensores también llamados transductores toman </a:t>
            </a:r>
            <a:r>
              <a:rPr lang="es-EC" dirty="0"/>
              <a:t>las señales (en forma de </a:t>
            </a:r>
            <a:r>
              <a:rPr lang="es-EC" dirty="0" smtClean="0"/>
              <a:t>temperatura</a:t>
            </a:r>
            <a:r>
              <a:rPr lang="es-EC" dirty="0"/>
              <a:t>, presión, humedad, contacto, luz, movimiento, pH etc.) del mundo físico y las convierten en señales de corriente o voltaje. </a:t>
            </a:r>
          </a:p>
        </p:txBody>
      </p:sp>
      <p:pic>
        <p:nvPicPr>
          <p:cNvPr id="5122" name="Picture 2" descr="http://www.trastejant.es/tutoriales/electronica/img/sensordetemperatura_lm35/LM35.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8522" y="3493330"/>
            <a:ext cx="2059590" cy="205959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rotWithShape="1">
          <a:blip r:embed="rId2">
            <a:clrChange>
              <a:clrFrom>
                <a:srgbClr val="FFFFFF"/>
              </a:clrFrom>
              <a:clrTo>
                <a:srgbClr val="FFFFFF">
                  <a:alpha val="0"/>
                </a:srgbClr>
              </a:clrTo>
            </a:clrChange>
          </a:blip>
          <a:srcRect l="66427" t="48373" r="14201" b="22402"/>
          <a:stretch/>
        </p:blipFill>
        <p:spPr>
          <a:xfrm>
            <a:off x="8746944" y="3322750"/>
            <a:ext cx="2520478" cy="2137892"/>
          </a:xfrm>
          <a:prstGeom prst="rect">
            <a:avLst/>
          </a:prstGeom>
        </p:spPr>
      </p:pic>
    </p:spTree>
    <p:extLst>
      <p:ext uri="{BB962C8B-B14F-4D97-AF65-F5344CB8AC3E}">
        <p14:creationId xmlns:p14="http://schemas.microsoft.com/office/powerpoint/2010/main" val="22646323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Potenciómetro</a:t>
            </a:r>
            <a:endParaRPr lang="es-EC" dirty="0"/>
          </a:p>
        </p:txBody>
      </p:sp>
      <p:pic>
        <p:nvPicPr>
          <p:cNvPr id="1026" name="Picture 2" descr="http://imagenes.unicrom.com.s3.amazonaws.com/descripcion_potenciometro1.gif"/>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805"/>
          <a:stretch/>
        </p:blipFill>
        <p:spPr bwMode="auto">
          <a:xfrm>
            <a:off x="1610887" y="2438398"/>
            <a:ext cx="3417863" cy="2957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sterion.almadark.com/wp-content/uploads/2009/12/pot2.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9570" y="2438398"/>
            <a:ext cx="6090715" cy="295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758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Fotoresistor</a:t>
            </a:r>
            <a:r>
              <a:rPr lang="es-ES_tradnl" dirty="0" smtClean="0"/>
              <a:t> (LDR)</a:t>
            </a:r>
            <a:endParaRPr lang="es-EC" dirty="0"/>
          </a:p>
        </p:txBody>
      </p:sp>
      <p:sp>
        <p:nvSpPr>
          <p:cNvPr id="3" name="Marcador de contenido 2"/>
          <p:cNvSpPr>
            <a:spLocks noGrp="1"/>
          </p:cNvSpPr>
          <p:nvPr>
            <p:ph idx="1"/>
          </p:nvPr>
        </p:nvSpPr>
        <p:spPr>
          <a:xfrm>
            <a:off x="1484311" y="1366233"/>
            <a:ext cx="10018713" cy="3124201"/>
          </a:xfrm>
        </p:spPr>
        <p:txBody>
          <a:bodyPr/>
          <a:lstStyle/>
          <a:p>
            <a:pPr algn="just"/>
            <a:r>
              <a:rPr lang="es-EC" dirty="0" smtClean="0"/>
              <a:t>Es </a:t>
            </a:r>
            <a:r>
              <a:rPr lang="es-EC" dirty="0"/>
              <a:t>un componente electrónico cuya resistencia varia en función de la luz</a:t>
            </a:r>
            <a:r>
              <a:rPr lang="es-EC" dirty="0" smtClean="0"/>
              <a:t>.</a:t>
            </a:r>
          </a:p>
          <a:p>
            <a:pPr algn="just"/>
            <a:r>
              <a:rPr lang="es-EC" dirty="0"/>
              <a:t>El valor de resistencia eléctrica de un LDR es bajo cuando hay luz incidiendo en él (puede descender hasta 50 </a:t>
            </a:r>
            <a:r>
              <a:rPr lang="es-EC" dirty="0" err="1"/>
              <a:t>ohms</a:t>
            </a:r>
            <a:r>
              <a:rPr lang="es-EC" dirty="0"/>
              <a:t>) y muy alto cuando está a oscuras (varios </a:t>
            </a:r>
            <a:r>
              <a:rPr lang="es-EC" dirty="0" err="1"/>
              <a:t>megaohmios</a:t>
            </a:r>
            <a:r>
              <a:rPr lang="es-EC" dirty="0"/>
              <a:t>).</a:t>
            </a:r>
          </a:p>
        </p:txBody>
      </p:sp>
      <p:pic>
        <p:nvPicPr>
          <p:cNvPr id="2050" name="Picture 2" descr="http://www.ladyada.net/images/sensors/cdsanasch.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3355" y="3637342"/>
            <a:ext cx="154305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electrofacil.galeon.com/img/fotoresistor.gif"/>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25288" y="4094074"/>
            <a:ext cx="4286250"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9209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Conversor Análogo-Digital</a:t>
            </a:r>
            <a:endParaRPr lang="es-EC"/>
          </a:p>
        </p:txBody>
      </p:sp>
      <p:sp>
        <p:nvSpPr>
          <p:cNvPr id="3" name="Marcador de contenido 2"/>
          <p:cNvSpPr>
            <a:spLocks noGrp="1"/>
          </p:cNvSpPr>
          <p:nvPr>
            <p:ph idx="1"/>
          </p:nvPr>
        </p:nvSpPr>
        <p:spPr>
          <a:xfrm>
            <a:off x="1484311" y="1084942"/>
            <a:ext cx="10018713" cy="3124201"/>
          </a:xfrm>
        </p:spPr>
        <p:txBody>
          <a:bodyPr/>
          <a:lstStyle/>
          <a:p>
            <a:pPr algn="just"/>
            <a:r>
              <a:rPr lang="es-EC" dirty="0"/>
              <a:t>Un conversor </a:t>
            </a:r>
            <a:r>
              <a:rPr lang="es-EC" dirty="0" smtClean="0"/>
              <a:t>analógico-digital (ADC </a:t>
            </a:r>
            <a:r>
              <a:rPr lang="es-EC" dirty="0"/>
              <a:t>del inglés "</a:t>
            </a:r>
            <a:r>
              <a:rPr lang="es-EC" dirty="0" err="1"/>
              <a:t>Analog</a:t>
            </a:r>
            <a:r>
              <a:rPr lang="es-EC" dirty="0"/>
              <a:t>-to-Digital </a:t>
            </a:r>
            <a:r>
              <a:rPr lang="es-EC" dirty="0" err="1"/>
              <a:t>Converter</a:t>
            </a:r>
            <a:r>
              <a:rPr lang="es-EC" dirty="0"/>
              <a:t>") es un </a:t>
            </a:r>
            <a:r>
              <a:rPr lang="es-EC" dirty="0" smtClean="0"/>
              <a:t>dispositivo </a:t>
            </a:r>
            <a:r>
              <a:rPr lang="es-EC" dirty="0"/>
              <a:t>electrónico capaz de convertir una entrada analógica de voltaje en un valor binario. </a:t>
            </a:r>
          </a:p>
        </p:txBody>
      </p:sp>
      <p:pic>
        <p:nvPicPr>
          <p:cNvPr id="5" name="Imagen 4"/>
          <p:cNvPicPr>
            <a:picLocks noChangeAspect="1"/>
          </p:cNvPicPr>
          <p:nvPr/>
        </p:nvPicPr>
        <p:blipFill rotWithShape="1">
          <a:blip r:embed="rId2">
            <a:clrChange>
              <a:clrFrom>
                <a:srgbClr val="FDFDFD"/>
              </a:clrFrom>
              <a:clrTo>
                <a:srgbClr val="FDFDFD">
                  <a:alpha val="0"/>
                </a:srgbClr>
              </a:clrTo>
            </a:clrChange>
          </a:blip>
          <a:srcRect l="9840" t="21776" r="40742" b="7985"/>
          <a:stretch/>
        </p:blipFill>
        <p:spPr>
          <a:xfrm>
            <a:off x="4659086" y="3426460"/>
            <a:ext cx="3917381" cy="3130367"/>
          </a:xfrm>
          <a:prstGeom prst="rect">
            <a:avLst/>
          </a:prstGeom>
        </p:spPr>
      </p:pic>
    </p:spTree>
    <p:extLst>
      <p:ext uri="{BB962C8B-B14F-4D97-AF65-F5344CB8AC3E}">
        <p14:creationId xmlns:p14="http://schemas.microsoft.com/office/powerpoint/2010/main" val="39604847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Salidas análogas </a:t>
            </a:r>
            <a:r>
              <a:rPr lang="es-ES_tradnl" dirty="0" err="1" smtClean="0"/>
              <a:t>Arduino</a:t>
            </a:r>
            <a:endParaRPr lang="es-EC" dirty="0"/>
          </a:p>
        </p:txBody>
      </p:sp>
      <p:sp>
        <p:nvSpPr>
          <p:cNvPr id="3" name="Marcador de texto 2"/>
          <p:cNvSpPr>
            <a:spLocks noGrp="1"/>
          </p:cNvSpPr>
          <p:nvPr>
            <p:ph type="body" idx="1"/>
          </p:nvPr>
        </p:nvSpPr>
        <p:spPr/>
        <p:txBody>
          <a:bodyPr/>
          <a:lstStyle/>
          <a:p>
            <a:r>
              <a:rPr lang="es-ES_tradnl" dirty="0" smtClean="0"/>
              <a:t>Manejo de servomotores</a:t>
            </a:r>
            <a:endParaRPr lang="es-EC" dirty="0"/>
          </a:p>
        </p:txBody>
      </p:sp>
    </p:spTree>
    <p:extLst>
      <p:ext uri="{BB962C8B-B14F-4D97-AF65-F5344CB8AC3E}">
        <p14:creationId xmlns:p14="http://schemas.microsoft.com/office/powerpoint/2010/main" val="965067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solidFill>
                  <a:srgbClr val="00979C"/>
                </a:solidFill>
              </a:rPr>
              <a:t>Resistencia</a:t>
            </a:r>
            <a:endParaRPr lang="es-EC" dirty="0">
              <a:solidFill>
                <a:srgbClr val="00979C"/>
              </a:solidFill>
            </a:endParaRPr>
          </a:p>
        </p:txBody>
      </p:sp>
      <p:sp>
        <p:nvSpPr>
          <p:cNvPr id="3" name="Marcador de contenido 2"/>
          <p:cNvSpPr>
            <a:spLocks noGrp="1"/>
          </p:cNvSpPr>
          <p:nvPr>
            <p:ph idx="1"/>
          </p:nvPr>
        </p:nvSpPr>
        <p:spPr>
          <a:xfrm>
            <a:off x="1484310" y="1091418"/>
            <a:ext cx="10018713" cy="3124201"/>
          </a:xfrm>
        </p:spPr>
        <p:txBody>
          <a:bodyPr/>
          <a:lstStyle/>
          <a:p>
            <a:pPr algn="just"/>
            <a:r>
              <a:rPr lang="es-EC" dirty="0"/>
              <a:t>Es la propiedad física mediante la cual todos los </a:t>
            </a:r>
            <a:r>
              <a:rPr lang="es-EC" dirty="0" smtClean="0"/>
              <a:t>materiales </a:t>
            </a:r>
            <a:r>
              <a:rPr lang="es-EC" dirty="0"/>
              <a:t>tienden a oponerse al flujo de la corriente. La unidad de este parámetro es el Ohmio (Ω). </a:t>
            </a:r>
          </a:p>
        </p:txBody>
      </p:sp>
      <p:pic>
        <p:nvPicPr>
          <p:cNvPr id="5122" name="Picture 2" descr="http://iesmjuancalero.juntaextremadura.net/archivos_insti/recurdptos/tecnolog/electrotenia/imagenes/resistencia.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5728" y="3505493"/>
            <a:ext cx="3250209" cy="22314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ytimg.com/vi/aBwTRKG24ZA/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644" y="3205712"/>
            <a:ext cx="4163208" cy="31224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8602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clrChange>
              <a:clrFrom>
                <a:srgbClr val="EDEEEE"/>
              </a:clrFrom>
              <a:clrTo>
                <a:srgbClr val="EDEEEE">
                  <a:alpha val="0"/>
                </a:srgbClr>
              </a:clrTo>
            </a:clrChange>
          </a:blip>
          <a:srcRect l="63069" b="55017"/>
          <a:stretch/>
        </p:blipFill>
        <p:spPr>
          <a:xfrm>
            <a:off x="4949140" y="4994473"/>
            <a:ext cx="354380" cy="329513"/>
          </a:xfrm>
          <a:prstGeom prst="rect">
            <a:avLst/>
          </a:prstGeom>
        </p:spPr>
      </p:pic>
      <p:pic>
        <p:nvPicPr>
          <p:cNvPr id="7" name="Imagen 6"/>
          <p:cNvPicPr>
            <a:picLocks noChangeAspect="1"/>
          </p:cNvPicPr>
          <p:nvPr/>
        </p:nvPicPr>
        <p:blipFill rotWithShape="1">
          <a:blip r:embed="rId2">
            <a:clrChange>
              <a:clrFrom>
                <a:srgbClr val="EEEFEF"/>
              </a:clrFrom>
              <a:clrTo>
                <a:srgbClr val="EEEFEF">
                  <a:alpha val="0"/>
                </a:srgbClr>
              </a:clrTo>
            </a:clrChange>
          </a:blip>
          <a:srcRect l="63069" b="55017"/>
          <a:stretch/>
        </p:blipFill>
        <p:spPr>
          <a:xfrm>
            <a:off x="5126330" y="3859586"/>
            <a:ext cx="354380" cy="329513"/>
          </a:xfrm>
          <a:prstGeom prst="rect">
            <a:avLst/>
          </a:prstGeom>
        </p:spPr>
      </p:pic>
      <p:sp>
        <p:nvSpPr>
          <p:cNvPr id="2" name="Título 1"/>
          <p:cNvSpPr>
            <a:spLocks noGrp="1"/>
          </p:cNvSpPr>
          <p:nvPr>
            <p:ph type="title"/>
          </p:nvPr>
        </p:nvSpPr>
        <p:spPr>
          <a:xfrm>
            <a:off x="1484311" y="154891"/>
            <a:ext cx="10018713" cy="1752599"/>
          </a:xfrm>
        </p:spPr>
        <p:txBody>
          <a:bodyPr/>
          <a:lstStyle/>
          <a:p>
            <a:r>
              <a:rPr lang="es-ES_tradnl" dirty="0" smtClean="0"/>
              <a:t>Modulación por Ancho de Pulso (PWM)</a:t>
            </a:r>
            <a:endParaRPr lang="es-EC" dirty="0"/>
          </a:p>
        </p:txBody>
      </p:sp>
      <p:sp>
        <p:nvSpPr>
          <p:cNvPr id="3" name="Marcador de contenido 2"/>
          <p:cNvSpPr>
            <a:spLocks noGrp="1"/>
          </p:cNvSpPr>
          <p:nvPr>
            <p:ph idx="1"/>
          </p:nvPr>
        </p:nvSpPr>
        <p:spPr>
          <a:xfrm>
            <a:off x="1639055" y="753793"/>
            <a:ext cx="10018713" cy="3124201"/>
          </a:xfrm>
        </p:spPr>
        <p:txBody>
          <a:bodyPr/>
          <a:lstStyle/>
          <a:p>
            <a:pPr marL="0" indent="0" algn="just">
              <a:buNone/>
            </a:pPr>
            <a:r>
              <a:rPr lang="es-EC" dirty="0" smtClean="0"/>
              <a:t>Es </a:t>
            </a:r>
            <a:r>
              <a:rPr lang="es-EC" dirty="0"/>
              <a:t>una técnica en la que se modifica el ciclo de trabajo de una señal </a:t>
            </a:r>
            <a:r>
              <a:rPr lang="es-EC" dirty="0" smtClean="0"/>
              <a:t>periódica, </a:t>
            </a:r>
            <a:r>
              <a:rPr lang="es-EC" dirty="0"/>
              <a:t>ya sea para transmitir información a través de un canal de comunicaciones o para controlar la cantidad de energía que se envía a una carga.</a:t>
            </a:r>
          </a:p>
        </p:txBody>
      </p:sp>
      <p:pic>
        <p:nvPicPr>
          <p:cNvPr id="1026" name="Picture 2" descr="http://www.vandelogt.nl/images/pwm_signal.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0529" y="3188726"/>
            <a:ext cx="44862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7464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Ciclo de trabajo</a:t>
            </a:r>
            <a:endParaRPr lang="es-EC" dirty="0"/>
          </a:p>
        </p:txBody>
      </p:sp>
      <p:sp>
        <p:nvSpPr>
          <p:cNvPr id="3" name="Marcador de contenido 2"/>
          <p:cNvSpPr>
            <a:spLocks noGrp="1"/>
          </p:cNvSpPr>
          <p:nvPr>
            <p:ph idx="1"/>
          </p:nvPr>
        </p:nvSpPr>
        <p:spPr>
          <a:xfrm>
            <a:off x="1484311" y="1232094"/>
            <a:ext cx="10018713" cy="3124201"/>
          </a:xfrm>
        </p:spPr>
        <p:txBody>
          <a:bodyPr/>
          <a:lstStyle/>
          <a:p>
            <a:pPr marL="0" indent="0" algn="just">
              <a:buNone/>
            </a:pPr>
            <a:r>
              <a:rPr lang="es-EC" dirty="0"/>
              <a:t>El ciclo de trabajo de una señal periódica es el ancho relativo de su parte positiva en relación con el período</a:t>
            </a:r>
            <a:r>
              <a:rPr lang="es-EC" dirty="0" smtClean="0"/>
              <a:t>.</a:t>
            </a:r>
          </a:p>
          <a:p>
            <a:pPr marL="0" indent="0" algn="just">
              <a:buNone/>
            </a:pPr>
            <a:endParaRPr lang="es-EC" dirty="0"/>
          </a:p>
        </p:txBody>
      </p:sp>
      <mc:AlternateContent xmlns:mc="http://schemas.openxmlformats.org/markup-compatibility/2006" xmlns:a14="http://schemas.microsoft.com/office/drawing/2010/main">
        <mc:Choice Requires="a14">
          <p:sp>
            <p:nvSpPr>
              <p:cNvPr id="5" name="CuadroTexto 4"/>
              <p:cNvSpPr txBox="1"/>
              <p:nvPr/>
            </p:nvSpPr>
            <p:spPr>
              <a:xfrm>
                <a:off x="2518116" y="2938471"/>
                <a:ext cx="2293034" cy="11552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C" sz="4400" i="1" smtClean="0">
                          <a:latin typeface="Cambria Math" panose="02040503050406030204" pitchFamily="18" charset="0"/>
                          <a:ea typeface="Cambria Math" panose="02040503050406030204" pitchFamily="18" charset="0"/>
                        </a:rPr>
                        <m:t>𝛿</m:t>
                      </m:r>
                      <m:r>
                        <a:rPr lang="es-ES_tradnl" sz="4400" b="0" i="1" smtClean="0">
                          <a:latin typeface="Cambria Math" panose="02040503050406030204" pitchFamily="18" charset="0"/>
                          <a:ea typeface="Cambria Math" panose="02040503050406030204" pitchFamily="18" charset="0"/>
                        </a:rPr>
                        <m:t>=</m:t>
                      </m:r>
                      <m:f>
                        <m:fPr>
                          <m:ctrlPr>
                            <a:rPr lang="es-ES_tradnl" sz="4400" b="0" i="1" smtClean="0">
                              <a:latin typeface="Cambria Math" panose="02040503050406030204" pitchFamily="18" charset="0"/>
                              <a:ea typeface="Cambria Math" panose="02040503050406030204" pitchFamily="18" charset="0"/>
                            </a:rPr>
                          </m:ctrlPr>
                        </m:fPr>
                        <m:num>
                          <m:r>
                            <a:rPr lang="es-ES_tradnl" sz="4400" b="0" i="1" smtClean="0">
                              <a:latin typeface="Cambria Math" panose="02040503050406030204" pitchFamily="18" charset="0"/>
                              <a:ea typeface="Cambria Math" panose="02040503050406030204" pitchFamily="18" charset="0"/>
                            </a:rPr>
                            <m:t>𝑎</m:t>
                          </m:r>
                        </m:num>
                        <m:den>
                          <m:r>
                            <a:rPr lang="es-ES_tradnl" sz="4400" b="0" i="1" smtClean="0">
                              <a:latin typeface="Cambria Math" panose="02040503050406030204" pitchFamily="18" charset="0"/>
                              <a:ea typeface="Cambria Math" panose="02040503050406030204" pitchFamily="18" charset="0"/>
                            </a:rPr>
                            <m:t>𝑇</m:t>
                          </m:r>
                        </m:den>
                      </m:f>
                    </m:oMath>
                  </m:oMathPara>
                </a14:m>
                <a:endParaRPr lang="es-EC" sz="44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518116" y="2938471"/>
                <a:ext cx="2293034" cy="1155253"/>
              </a:xfrm>
              <a:prstGeom prst="rect">
                <a:avLst/>
              </a:prstGeom>
              <a:blipFill rotWithShape="0">
                <a:blip r:embed="rId2"/>
                <a:stretch>
                  <a:fillRect/>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8" name="CuadroTexto 7"/>
              <p:cNvSpPr txBox="1"/>
              <p:nvPr/>
            </p:nvSpPr>
            <p:spPr>
              <a:xfrm>
                <a:off x="2363371" y="4598651"/>
                <a:ext cx="229303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C" sz="2000" i="1" smtClean="0">
                          <a:latin typeface="Cambria Math" panose="02040503050406030204" pitchFamily="18" charset="0"/>
                          <a:ea typeface="Cambria Math" panose="02040503050406030204" pitchFamily="18" charset="0"/>
                        </a:rPr>
                        <m:t>𝛿</m:t>
                      </m:r>
                      <m:r>
                        <a:rPr lang="es-ES_tradnl" sz="2000" b="0" i="1" smtClean="0">
                          <a:latin typeface="Cambria Math" panose="02040503050406030204" pitchFamily="18" charset="0"/>
                          <a:ea typeface="Cambria Math" panose="02040503050406030204" pitchFamily="18" charset="0"/>
                        </a:rPr>
                        <m:t>:</m:t>
                      </m:r>
                      <m:r>
                        <a:rPr lang="es-ES_tradnl" sz="2000" b="0" i="1" smtClean="0">
                          <a:latin typeface="Cambria Math" panose="02040503050406030204" pitchFamily="18" charset="0"/>
                          <a:ea typeface="Cambria Math" panose="02040503050406030204" pitchFamily="18" charset="0"/>
                        </a:rPr>
                        <m:t>𝑐𝑖𝑐𝑙𝑜</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𝑑𝑒</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𝑡𝑟𝑎𝑏𝑎𝑗𝑜</m:t>
                      </m:r>
                    </m:oMath>
                  </m:oMathPara>
                </a14:m>
                <a:endParaRPr lang="es-EC" sz="2000" i="1" dirty="0"/>
              </a:p>
            </p:txBody>
          </p:sp>
        </mc:Choice>
        <mc:Fallback xmlns="">
          <p:sp>
            <p:nvSpPr>
              <p:cNvPr id="8" name="CuadroTexto 7"/>
              <p:cNvSpPr txBox="1">
                <a:spLocks noRot="1" noChangeAspect="1" noMove="1" noResize="1" noEditPoints="1" noAdjustHandles="1" noChangeArrowheads="1" noChangeShapeType="1" noTextEdit="1"/>
              </p:cNvSpPr>
              <p:nvPr/>
            </p:nvSpPr>
            <p:spPr>
              <a:xfrm>
                <a:off x="2363371" y="4598651"/>
                <a:ext cx="2293034" cy="307777"/>
              </a:xfrm>
              <a:prstGeom prst="rect">
                <a:avLst/>
              </a:prstGeom>
              <a:blipFill rotWithShape="0">
                <a:blip r:embed="rId3"/>
                <a:stretch>
                  <a:fillRect b="-33333"/>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6" name="Rectángulo 5"/>
              <p:cNvSpPr/>
              <p:nvPr/>
            </p:nvSpPr>
            <p:spPr>
              <a:xfrm>
                <a:off x="2310090" y="4948729"/>
                <a:ext cx="6679649"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sz="2000" i="1" smtClean="0">
                          <a:latin typeface="Cambria Math" panose="02040503050406030204" pitchFamily="18" charset="0"/>
                          <a:ea typeface="Cambria Math" panose="02040503050406030204" pitchFamily="18" charset="0"/>
                        </a:rPr>
                        <m:t>𝑎</m:t>
                      </m:r>
                      <m:r>
                        <a:rPr lang="es-ES_tradnl" sz="2000" b="0" i="1" smtClean="0">
                          <a:latin typeface="Cambria Math" panose="02040503050406030204" pitchFamily="18" charset="0"/>
                          <a:ea typeface="Cambria Math" panose="02040503050406030204" pitchFamily="18" charset="0"/>
                        </a:rPr>
                        <m:t>:</m:t>
                      </m:r>
                      <m:r>
                        <a:rPr lang="es-ES_tradnl" sz="2000" b="0" i="1" smtClean="0">
                          <a:latin typeface="Cambria Math" panose="02040503050406030204" pitchFamily="18" charset="0"/>
                          <a:ea typeface="Cambria Math" panose="02040503050406030204" pitchFamily="18" charset="0"/>
                        </a:rPr>
                        <m:t>𝑡𝑖𝑒𝑚𝑝𝑜</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𝑒𝑛</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𝑞𝑢𝑒</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𝑙𝑎</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𝑓𝑢𝑛𝑐𝑖</m:t>
                      </m:r>
                      <m:r>
                        <a:rPr lang="es-ES_tradnl" sz="2000" b="0" i="1" smtClean="0">
                          <a:latin typeface="Cambria Math" panose="02040503050406030204" pitchFamily="18" charset="0"/>
                          <a:ea typeface="Cambria Math" panose="02040503050406030204" pitchFamily="18" charset="0"/>
                        </a:rPr>
                        <m:t>ó</m:t>
                      </m:r>
                      <m:r>
                        <a:rPr lang="es-ES_tradnl" sz="2000" b="0" i="1" smtClean="0">
                          <a:latin typeface="Cambria Math" panose="02040503050406030204" pitchFamily="18" charset="0"/>
                          <a:ea typeface="Cambria Math" panose="02040503050406030204" pitchFamily="18" charset="0"/>
                        </a:rPr>
                        <m:t>𝑛</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𝑒𝑠</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𝑝𝑜𝑠𝑖𝑡𝑖𝑣𝑎</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𝑎𝑛𝑐h𝑜</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𝑑𝑒</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𝑝𝑢𝑙𝑠𝑜</m:t>
                      </m:r>
                      <m:r>
                        <a:rPr lang="es-ES_tradnl" sz="2000" b="0" i="1" smtClean="0">
                          <a:latin typeface="Cambria Math" panose="02040503050406030204" pitchFamily="18" charset="0"/>
                          <a:ea typeface="Cambria Math" panose="02040503050406030204" pitchFamily="18" charset="0"/>
                        </a:rPr>
                        <m:t>)</m:t>
                      </m:r>
                    </m:oMath>
                  </m:oMathPara>
                </a14:m>
                <a:endParaRPr lang="es-EC" sz="2000" i="1" dirty="0"/>
              </a:p>
            </p:txBody>
          </p:sp>
        </mc:Choice>
        <mc:Fallback xmlns="">
          <p:sp>
            <p:nvSpPr>
              <p:cNvPr id="6" name="Rectángulo 5"/>
              <p:cNvSpPr>
                <a:spLocks noRot="1" noChangeAspect="1" noMove="1" noResize="1" noEditPoints="1" noAdjustHandles="1" noChangeArrowheads="1" noChangeShapeType="1" noTextEdit="1"/>
              </p:cNvSpPr>
              <p:nvPr/>
            </p:nvSpPr>
            <p:spPr>
              <a:xfrm>
                <a:off x="2310090" y="4948729"/>
                <a:ext cx="6679649" cy="400110"/>
              </a:xfrm>
              <a:prstGeom prst="rect">
                <a:avLst/>
              </a:prstGeom>
              <a:blipFill rotWithShape="0">
                <a:blip r:embed="rId4"/>
                <a:stretch>
                  <a:fillRect b="-15385"/>
                </a:stretch>
              </a:blipFill>
            </p:spPr>
            <p:txBody>
              <a:bodyPr/>
              <a:lstStyle/>
              <a:p>
                <a:r>
                  <a:rPr lang="es-EC">
                    <a:noFill/>
                  </a:rPr>
                  <a:t> </a:t>
                </a:r>
              </a:p>
            </p:txBody>
          </p:sp>
        </mc:Fallback>
      </mc:AlternateContent>
      <mc:AlternateContent xmlns:mc="http://schemas.openxmlformats.org/markup-compatibility/2006" xmlns:a14="http://schemas.microsoft.com/office/drawing/2010/main">
        <mc:Choice Requires="a14">
          <p:sp>
            <p:nvSpPr>
              <p:cNvPr id="10" name="Rectángulo 9"/>
              <p:cNvSpPr/>
              <p:nvPr/>
            </p:nvSpPr>
            <p:spPr>
              <a:xfrm>
                <a:off x="2363371" y="5348839"/>
                <a:ext cx="300896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_tradnl" sz="2000" i="1" smtClean="0">
                          <a:latin typeface="Cambria Math" panose="02040503050406030204" pitchFamily="18" charset="0"/>
                          <a:ea typeface="Cambria Math" panose="02040503050406030204" pitchFamily="18" charset="0"/>
                        </a:rPr>
                        <m:t>𝑇</m:t>
                      </m:r>
                      <m:r>
                        <a:rPr lang="es-ES_tradnl" sz="2000" b="0" i="1" smtClean="0">
                          <a:latin typeface="Cambria Math" panose="02040503050406030204" pitchFamily="18" charset="0"/>
                          <a:ea typeface="Cambria Math" panose="02040503050406030204" pitchFamily="18" charset="0"/>
                        </a:rPr>
                        <m:t>:</m:t>
                      </m:r>
                      <m:r>
                        <a:rPr lang="es-ES_tradnl" sz="2000" b="0" i="1" smtClean="0">
                          <a:latin typeface="Cambria Math" panose="02040503050406030204" pitchFamily="18" charset="0"/>
                          <a:ea typeface="Cambria Math" panose="02040503050406030204" pitchFamily="18" charset="0"/>
                        </a:rPr>
                        <m:t>𝑝𝑒𝑟𝑖𝑜𝑑𝑜</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𝑑𝑒</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𝑙𝑎</m:t>
                      </m:r>
                      <m:r>
                        <a:rPr lang="es-ES_tradnl" sz="2000" b="0" i="1" smtClean="0">
                          <a:latin typeface="Cambria Math" panose="02040503050406030204" pitchFamily="18" charset="0"/>
                          <a:ea typeface="Cambria Math" panose="02040503050406030204" pitchFamily="18" charset="0"/>
                        </a:rPr>
                        <m:t> </m:t>
                      </m:r>
                      <m:r>
                        <a:rPr lang="es-ES_tradnl" sz="2000" b="0" i="1" smtClean="0">
                          <a:latin typeface="Cambria Math" panose="02040503050406030204" pitchFamily="18" charset="0"/>
                          <a:ea typeface="Cambria Math" panose="02040503050406030204" pitchFamily="18" charset="0"/>
                        </a:rPr>
                        <m:t>𝑓𝑢𝑛𝑐𝑖</m:t>
                      </m:r>
                      <m:r>
                        <a:rPr lang="es-ES_tradnl" sz="2000" b="0" i="1" smtClean="0">
                          <a:latin typeface="Cambria Math" panose="02040503050406030204" pitchFamily="18" charset="0"/>
                          <a:ea typeface="Cambria Math" panose="02040503050406030204" pitchFamily="18" charset="0"/>
                        </a:rPr>
                        <m:t>ó</m:t>
                      </m:r>
                      <m:r>
                        <a:rPr lang="es-ES_tradnl" sz="2000" b="0" i="1" smtClean="0">
                          <a:latin typeface="Cambria Math" panose="02040503050406030204" pitchFamily="18" charset="0"/>
                          <a:ea typeface="Cambria Math" panose="02040503050406030204" pitchFamily="18" charset="0"/>
                        </a:rPr>
                        <m:t>𝑛</m:t>
                      </m:r>
                    </m:oMath>
                  </m:oMathPara>
                </a14:m>
                <a:endParaRPr lang="es-EC" sz="2000" i="1" dirty="0"/>
              </a:p>
            </p:txBody>
          </p:sp>
        </mc:Choice>
        <mc:Fallback xmlns="">
          <p:sp>
            <p:nvSpPr>
              <p:cNvPr id="10" name="Rectángulo 9"/>
              <p:cNvSpPr>
                <a:spLocks noRot="1" noChangeAspect="1" noMove="1" noResize="1" noEditPoints="1" noAdjustHandles="1" noChangeArrowheads="1" noChangeShapeType="1" noTextEdit="1"/>
              </p:cNvSpPr>
              <p:nvPr/>
            </p:nvSpPr>
            <p:spPr>
              <a:xfrm>
                <a:off x="2363371" y="5348839"/>
                <a:ext cx="3008965" cy="400110"/>
              </a:xfrm>
              <a:prstGeom prst="rect">
                <a:avLst/>
              </a:prstGeom>
              <a:blipFill rotWithShape="0">
                <a:blip r:embed="rId5"/>
                <a:stretch>
                  <a:fillRect b="-15152"/>
                </a:stretch>
              </a:blipFill>
            </p:spPr>
            <p:txBody>
              <a:bodyPr/>
              <a:lstStyle/>
              <a:p>
                <a:r>
                  <a:rPr lang="es-EC">
                    <a:noFill/>
                  </a:rPr>
                  <a:t> </a:t>
                </a:r>
              </a:p>
            </p:txBody>
          </p:sp>
        </mc:Fallback>
      </mc:AlternateContent>
    </p:spTree>
    <p:extLst>
      <p:ext uri="{BB962C8B-B14F-4D97-AF65-F5344CB8AC3E}">
        <p14:creationId xmlns:p14="http://schemas.microsoft.com/office/powerpoint/2010/main" val="4507468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3100" y="-189963"/>
            <a:ext cx="10018713" cy="1752599"/>
          </a:xfrm>
        </p:spPr>
        <p:txBody>
          <a:bodyPr/>
          <a:lstStyle/>
          <a:p>
            <a:r>
              <a:rPr lang="es-ES_tradnl" dirty="0" smtClean="0"/>
              <a:t>Servomotor</a:t>
            </a:r>
            <a:endParaRPr lang="es-EC" dirty="0"/>
          </a:p>
        </p:txBody>
      </p:sp>
      <p:sp>
        <p:nvSpPr>
          <p:cNvPr id="3" name="Marcador de contenido 2"/>
          <p:cNvSpPr>
            <a:spLocks noGrp="1"/>
          </p:cNvSpPr>
          <p:nvPr>
            <p:ph idx="1"/>
          </p:nvPr>
        </p:nvSpPr>
        <p:spPr>
          <a:xfrm>
            <a:off x="1484310" y="915472"/>
            <a:ext cx="10018713" cy="3124201"/>
          </a:xfrm>
        </p:spPr>
        <p:txBody>
          <a:bodyPr/>
          <a:lstStyle/>
          <a:p>
            <a:pPr algn="just"/>
            <a:r>
              <a:rPr lang="es-ES" dirty="0"/>
              <a:t>Un servomotor </a:t>
            </a:r>
            <a:r>
              <a:rPr lang="es-ES" dirty="0" smtClean="0"/>
              <a:t>es </a:t>
            </a:r>
            <a:r>
              <a:rPr lang="es-ES" dirty="0"/>
              <a:t>un dispositivo similar a un motor de corriente continua que tiene la capacidad de ubicarse en cualquier posición dentro de su rango de operación, y mantenerse estable en dicha </a:t>
            </a:r>
            <a:r>
              <a:rPr lang="es-ES" dirty="0" smtClean="0"/>
              <a:t>posición.</a:t>
            </a:r>
          </a:p>
          <a:p>
            <a:pPr algn="just"/>
            <a:r>
              <a:rPr lang="es-ES" dirty="0"/>
              <a:t>Un servomotor es un motor eléctrico que puede ser controlado tanto en velocidad como en posición</a:t>
            </a:r>
            <a:r>
              <a:rPr lang="es-ES" dirty="0" smtClean="0"/>
              <a:t>.</a:t>
            </a:r>
            <a:endParaRPr lang="es-EC" dirty="0"/>
          </a:p>
          <a:p>
            <a:pPr marL="0" indent="0" algn="just">
              <a:buNone/>
            </a:pPr>
            <a:endParaRPr lang="es-EC" dirty="0"/>
          </a:p>
        </p:txBody>
      </p:sp>
      <p:pic>
        <p:nvPicPr>
          <p:cNvPr id="5" name="Imagen 4" descr="http://www.info-ab.uclm.es/labelec/solar/electronica/elementos/servomotores/smov.gif"/>
          <p:cNvPicPr/>
          <p:nvPr/>
        </p:nvPicPr>
        <p:blipFill>
          <a:blip r:embed="rId2">
            <a:extLst>
              <a:ext uri="{28A0092B-C50C-407E-A947-70E740481C1C}">
                <a14:useLocalDpi xmlns:a14="http://schemas.microsoft.com/office/drawing/2010/main" val="0"/>
              </a:ext>
            </a:extLst>
          </a:blip>
          <a:srcRect/>
          <a:stretch>
            <a:fillRect/>
          </a:stretch>
        </p:blipFill>
        <p:spPr bwMode="auto">
          <a:xfrm>
            <a:off x="2898922" y="3317458"/>
            <a:ext cx="7932210" cy="3250767"/>
          </a:xfrm>
          <a:prstGeom prst="rect">
            <a:avLst/>
          </a:prstGeom>
          <a:noFill/>
          <a:ln>
            <a:noFill/>
          </a:ln>
        </p:spPr>
      </p:pic>
    </p:spTree>
    <p:extLst>
      <p:ext uri="{BB962C8B-B14F-4D97-AF65-F5344CB8AC3E}">
        <p14:creationId xmlns:p14="http://schemas.microsoft.com/office/powerpoint/2010/main" val="9175205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http://www.info-ab.uclm.es/labelec/solar/electronica/elementos/servomotores/servo2.gif"/>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40643" y="359436"/>
            <a:ext cx="8741250" cy="6208790"/>
          </a:xfrm>
          <a:prstGeom prst="rect">
            <a:avLst/>
          </a:prstGeom>
          <a:noFill/>
          <a:ln>
            <a:noFill/>
          </a:ln>
        </p:spPr>
      </p:pic>
    </p:spTree>
    <p:extLst>
      <p:ext uri="{BB962C8B-B14F-4D97-AF65-F5344CB8AC3E}">
        <p14:creationId xmlns:p14="http://schemas.microsoft.com/office/powerpoint/2010/main" val="39593904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earcam.org/ece385/lecturelab6/servo_pwm_pulses.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3094" y="911447"/>
            <a:ext cx="8169097" cy="490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294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0"/>
            <a:ext cx="10018713" cy="1752599"/>
          </a:xfrm>
        </p:spPr>
        <p:txBody>
          <a:bodyPr/>
          <a:lstStyle/>
          <a:p>
            <a:r>
              <a:rPr lang="es-ES_tradnl" dirty="0" smtClean="0">
                <a:solidFill>
                  <a:srgbClr val="00979C"/>
                </a:solidFill>
              </a:rPr>
              <a:t>Manejo de LCD</a:t>
            </a:r>
            <a:endParaRPr lang="es-EC" dirty="0">
              <a:solidFill>
                <a:srgbClr val="00979C"/>
              </a:solidFill>
            </a:endParaRPr>
          </a:p>
        </p:txBody>
      </p:sp>
      <p:pic>
        <p:nvPicPr>
          <p:cNvPr id="1026" name="Picture 2" descr="http://www.engineersgarage.com/sites/default/files/Lcd_0.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63" t="2352" r="1876" b="13986"/>
          <a:stretch/>
        </p:blipFill>
        <p:spPr bwMode="auto">
          <a:xfrm>
            <a:off x="3544404" y="1622738"/>
            <a:ext cx="5898524" cy="382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5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7403" t="20906" r="43105" b="39833"/>
          <a:stretch/>
        </p:blipFill>
        <p:spPr>
          <a:xfrm>
            <a:off x="1519707" y="1004553"/>
            <a:ext cx="9846848" cy="4391695"/>
          </a:xfrm>
          <a:prstGeom prst="rect">
            <a:avLst/>
          </a:prstGeom>
        </p:spPr>
      </p:pic>
      <p:sp>
        <p:nvSpPr>
          <p:cNvPr id="3" name="CuadroTexto 2"/>
          <p:cNvSpPr txBox="1"/>
          <p:nvPr/>
        </p:nvSpPr>
        <p:spPr>
          <a:xfrm>
            <a:off x="2215166" y="399245"/>
            <a:ext cx="553792" cy="369332"/>
          </a:xfrm>
          <a:prstGeom prst="rect">
            <a:avLst/>
          </a:prstGeom>
          <a:noFill/>
        </p:spPr>
        <p:txBody>
          <a:bodyPr wrap="square" rtlCol="0">
            <a:spAutoFit/>
          </a:bodyPr>
          <a:lstStyle/>
          <a:p>
            <a:r>
              <a:rPr lang="es-ES_tradnl" dirty="0" smtClean="0">
                <a:solidFill>
                  <a:srgbClr val="FF0000"/>
                </a:solidFill>
              </a:rPr>
              <a:t>0,0</a:t>
            </a:r>
            <a:endParaRPr lang="es-EC" dirty="0">
              <a:solidFill>
                <a:srgbClr val="FF0000"/>
              </a:solidFill>
            </a:endParaRPr>
          </a:p>
        </p:txBody>
      </p:sp>
      <p:sp>
        <p:nvSpPr>
          <p:cNvPr id="4" name="CuadroTexto 3"/>
          <p:cNvSpPr txBox="1"/>
          <p:nvPr/>
        </p:nvSpPr>
        <p:spPr>
          <a:xfrm>
            <a:off x="965915" y="3526666"/>
            <a:ext cx="553792" cy="369332"/>
          </a:xfrm>
          <a:prstGeom prst="rect">
            <a:avLst/>
          </a:prstGeom>
          <a:noFill/>
        </p:spPr>
        <p:txBody>
          <a:bodyPr wrap="square" rtlCol="0">
            <a:spAutoFit/>
          </a:bodyPr>
          <a:lstStyle/>
          <a:p>
            <a:r>
              <a:rPr lang="es-ES_tradnl" dirty="0" smtClean="0">
                <a:solidFill>
                  <a:srgbClr val="FF0000"/>
                </a:solidFill>
              </a:rPr>
              <a:t>0,1</a:t>
            </a:r>
            <a:endParaRPr lang="es-EC" dirty="0">
              <a:solidFill>
                <a:srgbClr val="FF0000"/>
              </a:solidFill>
            </a:endParaRPr>
          </a:p>
        </p:txBody>
      </p:sp>
      <p:sp>
        <p:nvSpPr>
          <p:cNvPr id="5" name="CuadroTexto 4"/>
          <p:cNvSpPr txBox="1"/>
          <p:nvPr/>
        </p:nvSpPr>
        <p:spPr>
          <a:xfrm>
            <a:off x="3423633" y="5632224"/>
            <a:ext cx="553792" cy="369332"/>
          </a:xfrm>
          <a:prstGeom prst="rect">
            <a:avLst/>
          </a:prstGeom>
          <a:noFill/>
        </p:spPr>
        <p:txBody>
          <a:bodyPr wrap="square" rtlCol="0">
            <a:spAutoFit/>
          </a:bodyPr>
          <a:lstStyle/>
          <a:p>
            <a:r>
              <a:rPr lang="es-ES_tradnl" dirty="0">
                <a:solidFill>
                  <a:srgbClr val="FF0000"/>
                </a:solidFill>
              </a:rPr>
              <a:t>2</a:t>
            </a:r>
            <a:r>
              <a:rPr lang="es-ES_tradnl" dirty="0" smtClean="0">
                <a:solidFill>
                  <a:srgbClr val="FF0000"/>
                </a:solidFill>
              </a:rPr>
              <a:t>,1</a:t>
            </a:r>
            <a:endParaRPr lang="es-EC" dirty="0">
              <a:solidFill>
                <a:srgbClr val="FF0000"/>
              </a:solidFill>
            </a:endParaRPr>
          </a:p>
        </p:txBody>
      </p:sp>
      <p:sp>
        <p:nvSpPr>
          <p:cNvPr id="6" name="CuadroTexto 5"/>
          <p:cNvSpPr txBox="1"/>
          <p:nvPr/>
        </p:nvSpPr>
        <p:spPr>
          <a:xfrm>
            <a:off x="10144257" y="332567"/>
            <a:ext cx="751269" cy="369332"/>
          </a:xfrm>
          <a:prstGeom prst="rect">
            <a:avLst/>
          </a:prstGeom>
          <a:noFill/>
        </p:spPr>
        <p:txBody>
          <a:bodyPr wrap="square" rtlCol="0">
            <a:spAutoFit/>
          </a:bodyPr>
          <a:lstStyle/>
          <a:p>
            <a:r>
              <a:rPr lang="es-ES_tradnl" dirty="0" smtClean="0">
                <a:solidFill>
                  <a:srgbClr val="FF0000"/>
                </a:solidFill>
              </a:rPr>
              <a:t>16,0</a:t>
            </a:r>
            <a:endParaRPr lang="es-EC" dirty="0">
              <a:solidFill>
                <a:srgbClr val="FF0000"/>
              </a:solidFill>
            </a:endParaRPr>
          </a:p>
        </p:txBody>
      </p:sp>
      <p:cxnSp>
        <p:nvCxnSpPr>
          <p:cNvPr id="8" name="Conector recto de flecha 7"/>
          <p:cNvCxnSpPr>
            <a:stCxn id="3" idx="2"/>
          </p:cNvCxnSpPr>
          <p:nvPr/>
        </p:nvCxnSpPr>
        <p:spPr>
          <a:xfrm>
            <a:off x="2492062" y="768577"/>
            <a:ext cx="392806" cy="1974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4" idx="3"/>
          </p:cNvCxnSpPr>
          <p:nvPr/>
        </p:nvCxnSpPr>
        <p:spPr>
          <a:xfrm flipV="1">
            <a:off x="1519707" y="3618963"/>
            <a:ext cx="1455313" cy="923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5" idx="0"/>
          </p:cNvCxnSpPr>
          <p:nvPr/>
        </p:nvCxnSpPr>
        <p:spPr>
          <a:xfrm flipV="1">
            <a:off x="3700529" y="3618963"/>
            <a:ext cx="276896" cy="2013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H="1">
            <a:off x="9916732" y="768577"/>
            <a:ext cx="399245" cy="21806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4448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api.ning.com/files/i8lDbHwHcLlJttcy7IVol2EaC3DkYlrn4AZqj9xNOFrqcSMdqvqvKD8d0v64*zLbYH3pMbs0lXueXqwkJQ4a0mBPSI1SGU8T/LCD_b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01" y="563763"/>
            <a:ext cx="8653796" cy="5296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7833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66" t="31764" r="85772" b="65356"/>
          <a:stretch/>
        </p:blipFill>
        <p:spPr>
          <a:xfrm>
            <a:off x="1770844" y="1193619"/>
            <a:ext cx="5671929" cy="653089"/>
          </a:xfrm>
          <a:prstGeom prst="rect">
            <a:avLst/>
          </a:prstGeom>
          <a:ln>
            <a:noFill/>
          </a:ln>
          <a:effectLst>
            <a:softEdge rad="112500"/>
          </a:effectLst>
        </p:spPr>
      </p:pic>
      <p:pic>
        <p:nvPicPr>
          <p:cNvPr id="4" name="Imagen 3"/>
          <p:cNvPicPr>
            <a:picLocks noChangeAspect="1"/>
          </p:cNvPicPr>
          <p:nvPr/>
        </p:nvPicPr>
        <p:blipFill rotWithShape="1">
          <a:blip r:embed="rId2"/>
          <a:srcRect l="145" t="37886" r="79594" b="58650"/>
          <a:stretch/>
        </p:blipFill>
        <p:spPr>
          <a:xfrm>
            <a:off x="1700011" y="2717443"/>
            <a:ext cx="7368209" cy="708338"/>
          </a:xfrm>
          <a:prstGeom prst="rect">
            <a:avLst/>
          </a:prstGeom>
          <a:ln>
            <a:noFill/>
          </a:ln>
          <a:effectLst>
            <a:softEdge rad="112500"/>
          </a:effectLst>
        </p:spPr>
      </p:pic>
      <p:sp>
        <p:nvSpPr>
          <p:cNvPr id="5" name="CuadroTexto 4"/>
          <p:cNvSpPr txBox="1"/>
          <p:nvPr/>
        </p:nvSpPr>
        <p:spPr>
          <a:xfrm>
            <a:off x="1790163" y="467874"/>
            <a:ext cx="4649273" cy="523220"/>
          </a:xfrm>
          <a:prstGeom prst="rect">
            <a:avLst/>
          </a:prstGeom>
          <a:noFill/>
        </p:spPr>
        <p:txBody>
          <a:bodyPr wrap="square" rtlCol="0">
            <a:spAutoFit/>
          </a:bodyPr>
          <a:lstStyle/>
          <a:p>
            <a:r>
              <a:rPr lang="es-ES_tradnl" sz="2800" b="1" dirty="0" smtClean="0">
                <a:solidFill>
                  <a:srgbClr val="02787F"/>
                </a:solidFill>
              </a:rPr>
              <a:t>Incluir Librería de LCD</a:t>
            </a:r>
            <a:endParaRPr lang="es-EC" sz="2800" b="1" dirty="0">
              <a:solidFill>
                <a:srgbClr val="02787F"/>
              </a:solidFill>
            </a:endParaRPr>
          </a:p>
        </p:txBody>
      </p:sp>
      <p:sp>
        <p:nvSpPr>
          <p:cNvPr id="6" name="CuadroTexto 5"/>
          <p:cNvSpPr txBox="1"/>
          <p:nvPr/>
        </p:nvSpPr>
        <p:spPr>
          <a:xfrm>
            <a:off x="1790163" y="1940830"/>
            <a:ext cx="4649273" cy="523220"/>
          </a:xfrm>
          <a:prstGeom prst="rect">
            <a:avLst/>
          </a:prstGeom>
          <a:noFill/>
        </p:spPr>
        <p:txBody>
          <a:bodyPr wrap="square" rtlCol="0">
            <a:spAutoFit/>
          </a:bodyPr>
          <a:lstStyle/>
          <a:p>
            <a:r>
              <a:rPr lang="es-ES_tradnl" sz="2800" b="1" dirty="0" smtClean="0">
                <a:solidFill>
                  <a:srgbClr val="02787F"/>
                </a:solidFill>
              </a:rPr>
              <a:t>Configurar pines del LCD</a:t>
            </a:r>
            <a:endParaRPr lang="es-EC" sz="2800" b="1" dirty="0">
              <a:solidFill>
                <a:srgbClr val="02787F"/>
              </a:solidFill>
            </a:endParaRPr>
          </a:p>
        </p:txBody>
      </p:sp>
      <p:sp>
        <p:nvSpPr>
          <p:cNvPr id="7" name="CuadroTexto 6"/>
          <p:cNvSpPr txBox="1"/>
          <p:nvPr/>
        </p:nvSpPr>
        <p:spPr>
          <a:xfrm>
            <a:off x="5055703" y="3687127"/>
            <a:ext cx="656823" cy="369332"/>
          </a:xfrm>
          <a:prstGeom prst="rect">
            <a:avLst/>
          </a:prstGeom>
          <a:noFill/>
        </p:spPr>
        <p:txBody>
          <a:bodyPr wrap="square" rtlCol="0">
            <a:spAutoFit/>
          </a:bodyPr>
          <a:lstStyle/>
          <a:p>
            <a:r>
              <a:rPr lang="es-ES_tradnl" b="1" dirty="0" smtClean="0">
                <a:solidFill>
                  <a:srgbClr val="FF0000"/>
                </a:solidFill>
              </a:rPr>
              <a:t>RS</a:t>
            </a:r>
            <a:endParaRPr lang="es-EC" b="1" dirty="0">
              <a:solidFill>
                <a:srgbClr val="FF0000"/>
              </a:solidFill>
            </a:endParaRPr>
          </a:p>
        </p:txBody>
      </p:sp>
      <p:sp>
        <p:nvSpPr>
          <p:cNvPr id="8" name="CuadroTexto 7"/>
          <p:cNvSpPr txBox="1"/>
          <p:nvPr/>
        </p:nvSpPr>
        <p:spPr>
          <a:xfrm>
            <a:off x="5867072" y="3687127"/>
            <a:ext cx="656823" cy="369332"/>
          </a:xfrm>
          <a:prstGeom prst="rect">
            <a:avLst/>
          </a:prstGeom>
          <a:noFill/>
        </p:spPr>
        <p:txBody>
          <a:bodyPr wrap="square" rtlCol="0">
            <a:spAutoFit/>
          </a:bodyPr>
          <a:lstStyle/>
          <a:p>
            <a:pPr algn="ctr"/>
            <a:r>
              <a:rPr lang="es-ES_tradnl" b="1" dirty="0" smtClean="0">
                <a:solidFill>
                  <a:srgbClr val="FF0000"/>
                </a:solidFill>
              </a:rPr>
              <a:t>E</a:t>
            </a:r>
            <a:endParaRPr lang="es-EC" b="1" dirty="0">
              <a:solidFill>
                <a:srgbClr val="FF0000"/>
              </a:solidFill>
            </a:endParaRPr>
          </a:p>
        </p:txBody>
      </p:sp>
      <p:sp>
        <p:nvSpPr>
          <p:cNvPr id="9" name="CuadroTexto 8"/>
          <p:cNvSpPr txBox="1"/>
          <p:nvPr/>
        </p:nvSpPr>
        <p:spPr>
          <a:xfrm>
            <a:off x="7371940" y="3687127"/>
            <a:ext cx="1037963" cy="369332"/>
          </a:xfrm>
          <a:prstGeom prst="rect">
            <a:avLst/>
          </a:prstGeom>
          <a:noFill/>
        </p:spPr>
        <p:txBody>
          <a:bodyPr wrap="square" rtlCol="0">
            <a:spAutoFit/>
          </a:bodyPr>
          <a:lstStyle/>
          <a:p>
            <a:r>
              <a:rPr lang="es-ES_tradnl" b="1" dirty="0" smtClean="0">
                <a:solidFill>
                  <a:srgbClr val="FF0000"/>
                </a:solidFill>
              </a:rPr>
              <a:t>D4-D7</a:t>
            </a:r>
            <a:endParaRPr lang="es-EC" b="1" dirty="0">
              <a:solidFill>
                <a:srgbClr val="FF0000"/>
              </a:solidFill>
            </a:endParaRPr>
          </a:p>
        </p:txBody>
      </p:sp>
      <p:cxnSp>
        <p:nvCxnSpPr>
          <p:cNvPr id="11" name="Conector recto de flecha 10"/>
          <p:cNvCxnSpPr/>
          <p:nvPr/>
        </p:nvCxnSpPr>
        <p:spPr>
          <a:xfrm flipV="1">
            <a:off x="5268205" y="3246513"/>
            <a:ext cx="115909" cy="430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V="1">
            <a:off x="6107080" y="3246513"/>
            <a:ext cx="29468" cy="4406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Abrir llave 18"/>
          <p:cNvSpPr/>
          <p:nvPr/>
        </p:nvSpPr>
        <p:spPr>
          <a:xfrm rot="16200000">
            <a:off x="7532425" y="2380875"/>
            <a:ext cx="245234" cy="207640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C"/>
          </a:p>
        </p:txBody>
      </p:sp>
      <p:sp>
        <p:nvSpPr>
          <p:cNvPr id="20" name="CuadroTexto 19"/>
          <p:cNvSpPr txBox="1"/>
          <p:nvPr/>
        </p:nvSpPr>
        <p:spPr>
          <a:xfrm>
            <a:off x="1700010" y="4205690"/>
            <a:ext cx="4649273" cy="523220"/>
          </a:xfrm>
          <a:prstGeom prst="rect">
            <a:avLst/>
          </a:prstGeom>
          <a:noFill/>
        </p:spPr>
        <p:txBody>
          <a:bodyPr wrap="square" rtlCol="0">
            <a:spAutoFit/>
          </a:bodyPr>
          <a:lstStyle/>
          <a:p>
            <a:r>
              <a:rPr lang="es-ES_tradnl" sz="2800" b="1" dirty="0" smtClean="0">
                <a:solidFill>
                  <a:srgbClr val="02787F"/>
                </a:solidFill>
              </a:rPr>
              <a:t>Configurar pines del LCD</a:t>
            </a:r>
            <a:endParaRPr lang="es-EC" sz="2800" b="1" dirty="0">
              <a:solidFill>
                <a:srgbClr val="02787F"/>
              </a:solidFill>
            </a:endParaRPr>
          </a:p>
        </p:txBody>
      </p:sp>
      <p:pic>
        <p:nvPicPr>
          <p:cNvPr id="22" name="Imagen 21"/>
          <p:cNvPicPr>
            <a:picLocks noChangeAspect="1"/>
          </p:cNvPicPr>
          <p:nvPr/>
        </p:nvPicPr>
        <p:blipFill rotWithShape="1">
          <a:blip r:embed="rId3"/>
          <a:srcRect l="1015" t="40561" r="88438" b="57056"/>
          <a:stretch/>
        </p:blipFill>
        <p:spPr>
          <a:xfrm>
            <a:off x="1700010" y="4836368"/>
            <a:ext cx="4916831" cy="624384"/>
          </a:xfrm>
          <a:prstGeom prst="rect">
            <a:avLst/>
          </a:prstGeom>
          <a:ln>
            <a:noFill/>
          </a:ln>
          <a:effectLst>
            <a:softEdge rad="112500"/>
          </a:effectLst>
        </p:spPr>
      </p:pic>
      <p:sp>
        <p:nvSpPr>
          <p:cNvPr id="23" name="CuadroTexto 22"/>
          <p:cNvSpPr txBox="1"/>
          <p:nvPr/>
        </p:nvSpPr>
        <p:spPr>
          <a:xfrm>
            <a:off x="3599644" y="5770165"/>
            <a:ext cx="1456059" cy="369332"/>
          </a:xfrm>
          <a:prstGeom prst="rect">
            <a:avLst/>
          </a:prstGeom>
          <a:noFill/>
        </p:spPr>
        <p:txBody>
          <a:bodyPr wrap="square" rtlCol="0">
            <a:spAutoFit/>
          </a:bodyPr>
          <a:lstStyle/>
          <a:p>
            <a:pPr algn="ctr"/>
            <a:r>
              <a:rPr lang="es-ES_tradnl" b="1" dirty="0" smtClean="0">
                <a:solidFill>
                  <a:srgbClr val="FF0000"/>
                </a:solidFill>
              </a:rPr>
              <a:t>Columnas</a:t>
            </a:r>
            <a:endParaRPr lang="es-EC" b="1" dirty="0">
              <a:solidFill>
                <a:srgbClr val="FF0000"/>
              </a:solidFill>
            </a:endParaRPr>
          </a:p>
        </p:txBody>
      </p:sp>
      <p:sp>
        <p:nvSpPr>
          <p:cNvPr id="24" name="CuadroTexto 23"/>
          <p:cNvSpPr txBox="1"/>
          <p:nvPr/>
        </p:nvSpPr>
        <p:spPr>
          <a:xfrm>
            <a:off x="4893224" y="5770165"/>
            <a:ext cx="1456059" cy="369332"/>
          </a:xfrm>
          <a:prstGeom prst="rect">
            <a:avLst/>
          </a:prstGeom>
          <a:noFill/>
        </p:spPr>
        <p:txBody>
          <a:bodyPr wrap="square" rtlCol="0">
            <a:spAutoFit/>
          </a:bodyPr>
          <a:lstStyle/>
          <a:p>
            <a:pPr algn="ctr"/>
            <a:r>
              <a:rPr lang="es-ES_tradnl" b="1" dirty="0" smtClean="0">
                <a:solidFill>
                  <a:srgbClr val="FF0000"/>
                </a:solidFill>
              </a:rPr>
              <a:t>Filas</a:t>
            </a:r>
            <a:endParaRPr lang="es-EC" b="1" dirty="0">
              <a:solidFill>
                <a:srgbClr val="FF0000"/>
              </a:solidFill>
            </a:endParaRPr>
          </a:p>
        </p:txBody>
      </p:sp>
      <p:cxnSp>
        <p:nvCxnSpPr>
          <p:cNvPr id="26" name="Conector recto de flecha 25"/>
          <p:cNvCxnSpPr>
            <a:stCxn id="23" idx="0"/>
          </p:cNvCxnSpPr>
          <p:nvPr/>
        </p:nvCxnSpPr>
        <p:spPr>
          <a:xfrm flipV="1">
            <a:off x="4327674" y="5351134"/>
            <a:ext cx="279134" cy="419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24" idx="0"/>
          </p:cNvCxnSpPr>
          <p:nvPr/>
        </p:nvCxnSpPr>
        <p:spPr>
          <a:xfrm flipH="1" flipV="1">
            <a:off x="5384114" y="5405943"/>
            <a:ext cx="237140" cy="3642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9132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940" t="44769" r="84018" b="52297"/>
          <a:stretch/>
        </p:blipFill>
        <p:spPr>
          <a:xfrm>
            <a:off x="1687131" y="1430302"/>
            <a:ext cx="7012641" cy="768626"/>
          </a:xfrm>
          <a:prstGeom prst="rect">
            <a:avLst/>
          </a:prstGeom>
          <a:ln>
            <a:noFill/>
          </a:ln>
          <a:effectLst>
            <a:softEdge rad="112500"/>
          </a:effectLst>
        </p:spPr>
      </p:pic>
      <p:sp>
        <p:nvSpPr>
          <p:cNvPr id="3" name="CuadroTexto 2"/>
          <p:cNvSpPr txBox="1"/>
          <p:nvPr/>
        </p:nvSpPr>
        <p:spPr>
          <a:xfrm>
            <a:off x="1687131" y="691579"/>
            <a:ext cx="4649273" cy="523220"/>
          </a:xfrm>
          <a:prstGeom prst="rect">
            <a:avLst/>
          </a:prstGeom>
          <a:noFill/>
        </p:spPr>
        <p:txBody>
          <a:bodyPr wrap="square" rtlCol="0">
            <a:spAutoFit/>
          </a:bodyPr>
          <a:lstStyle/>
          <a:p>
            <a:r>
              <a:rPr lang="es-ES_tradnl" sz="2800" b="1" dirty="0" smtClean="0">
                <a:solidFill>
                  <a:srgbClr val="02787F"/>
                </a:solidFill>
              </a:rPr>
              <a:t>Imprimir mensaje en el LCD</a:t>
            </a:r>
            <a:endParaRPr lang="es-EC" sz="2800" b="1" dirty="0">
              <a:solidFill>
                <a:srgbClr val="02787F"/>
              </a:solidFill>
            </a:endParaRPr>
          </a:p>
        </p:txBody>
      </p:sp>
      <p:sp>
        <p:nvSpPr>
          <p:cNvPr id="5" name="CuadroTexto 4"/>
          <p:cNvSpPr txBox="1"/>
          <p:nvPr/>
        </p:nvSpPr>
        <p:spPr>
          <a:xfrm>
            <a:off x="1687131" y="2698537"/>
            <a:ext cx="4649273" cy="523220"/>
          </a:xfrm>
          <a:prstGeom prst="rect">
            <a:avLst/>
          </a:prstGeom>
          <a:noFill/>
        </p:spPr>
        <p:txBody>
          <a:bodyPr wrap="square" rtlCol="0">
            <a:spAutoFit/>
          </a:bodyPr>
          <a:lstStyle/>
          <a:p>
            <a:r>
              <a:rPr lang="es-ES_tradnl" sz="2800" b="1" dirty="0" smtClean="0">
                <a:solidFill>
                  <a:srgbClr val="02787F"/>
                </a:solidFill>
              </a:rPr>
              <a:t>Posicionar cursor</a:t>
            </a:r>
            <a:endParaRPr lang="es-EC" sz="2800" b="1" dirty="0">
              <a:solidFill>
                <a:srgbClr val="02787F"/>
              </a:solidFill>
            </a:endParaRPr>
          </a:p>
        </p:txBody>
      </p:sp>
      <p:pic>
        <p:nvPicPr>
          <p:cNvPr id="6" name="Imagen 5"/>
          <p:cNvPicPr>
            <a:picLocks noChangeAspect="1"/>
          </p:cNvPicPr>
          <p:nvPr/>
        </p:nvPicPr>
        <p:blipFill rotWithShape="1">
          <a:blip r:embed="rId3"/>
          <a:srcRect l="970" t="37984" r="87944" b="59199"/>
          <a:stretch/>
        </p:blipFill>
        <p:spPr>
          <a:xfrm>
            <a:off x="1687131" y="3375460"/>
            <a:ext cx="4226565" cy="603798"/>
          </a:xfrm>
          <a:prstGeom prst="rect">
            <a:avLst/>
          </a:prstGeom>
          <a:ln>
            <a:noFill/>
          </a:ln>
          <a:effectLst>
            <a:softEdge rad="112500"/>
          </a:effectLst>
        </p:spPr>
      </p:pic>
      <p:sp>
        <p:nvSpPr>
          <p:cNvPr id="7" name="CuadroTexto 6"/>
          <p:cNvSpPr txBox="1"/>
          <p:nvPr/>
        </p:nvSpPr>
        <p:spPr>
          <a:xfrm>
            <a:off x="3586765" y="4398289"/>
            <a:ext cx="1456059" cy="369332"/>
          </a:xfrm>
          <a:prstGeom prst="rect">
            <a:avLst/>
          </a:prstGeom>
          <a:noFill/>
        </p:spPr>
        <p:txBody>
          <a:bodyPr wrap="square" rtlCol="0">
            <a:spAutoFit/>
          </a:bodyPr>
          <a:lstStyle/>
          <a:p>
            <a:pPr algn="ctr"/>
            <a:r>
              <a:rPr lang="es-ES_tradnl" b="1" dirty="0" smtClean="0">
                <a:solidFill>
                  <a:srgbClr val="FF0000"/>
                </a:solidFill>
              </a:rPr>
              <a:t>Columnas</a:t>
            </a:r>
            <a:endParaRPr lang="es-EC" b="1" dirty="0">
              <a:solidFill>
                <a:srgbClr val="FF0000"/>
              </a:solidFill>
            </a:endParaRPr>
          </a:p>
        </p:txBody>
      </p:sp>
      <p:sp>
        <p:nvSpPr>
          <p:cNvPr id="8" name="CuadroTexto 7"/>
          <p:cNvSpPr txBox="1"/>
          <p:nvPr/>
        </p:nvSpPr>
        <p:spPr>
          <a:xfrm>
            <a:off x="4880345" y="4398289"/>
            <a:ext cx="1456059" cy="369332"/>
          </a:xfrm>
          <a:prstGeom prst="rect">
            <a:avLst/>
          </a:prstGeom>
          <a:noFill/>
        </p:spPr>
        <p:txBody>
          <a:bodyPr wrap="square" rtlCol="0">
            <a:spAutoFit/>
          </a:bodyPr>
          <a:lstStyle/>
          <a:p>
            <a:pPr algn="ctr"/>
            <a:r>
              <a:rPr lang="es-ES_tradnl" b="1" dirty="0" smtClean="0">
                <a:solidFill>
                  <a:srgbClr val="FF0000"/>
                </a:solidFill>
              </a:rPr>
              <a:t>Filas</a:t>
            </a:r>
            <a:endParaRPr lang="es-EC" b="1" dirty="0">
              <a:solidFill>
                <a:srgbClr val="FF0000"/>
              </a:solidFill>
            </a:endParaRPr>
          </a:p>
        </p:txBody>
      </p:sp>
      <p:cxnSp>
        <p:nvCxnSpPr>
          <p:cNvPr id="9" name="Conector recto de flecha 8"/>
          <p:cNvCxnSpPr>
            <a:stCxn id="7" idx="0"/>
          </p:cNvCxnSpPr>
          <p:nvPr/>
        </p:nvCxnSpPr>
        <p:spPr>
          <a:xfrm flipV="1">
            <a:off x="4314795" y="3979258"/>
            <a:ext cx="279134" cy="419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8" idx="0"/>
          </p:cNvCxnSpPr>
          <p:nvPr/>
        </p:nvCxnSpPr>
        <p:spPr>
          <a:xfrm flipH="1" flipV="1">
            <a:off x="5371235" y="4034067"/>
            <a:ext cx="237140" cy="3642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74767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TM03457496[[fn=Paralaje]]</Template>
  <TotalTime>3739</TotalTime>
  <Words>1698</Words>
  <Application>Microsoft Office PowerPoint</Application>
  <PresentationFormat>Panorámica</PresentationFormat>
  <Paragraphs>201</Paragraphs>
  <Slides>102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102</vt:i4>
      </vt:variant>
    </vt:vector>
  </HeadingPairs>
  <TitlesOfParts>
    <vt:vector size="107" baseType="lpstr">
      <vt:lpstr>Arial</vt:lpstr>
      <vt:lpstr>Cambria Math</vt:lpstr>
      <vt:lpstr>Corbel</vt:lpstr>
      <vt:lpstr>Trebuchet MS</vt:lpstr>
      <vt:lpstr>Parallax</vt:lpstr>
      <vt:lpstr>Presentación de PowerPoint</vt:lpstr>
      <vt:lpstr>INTRODUCCIÓN A LA ELECTRÓNICA</vt:lpstr>
      <vt:lpstr>¿Qué es Electrónica?</vt:lpstr>
      <vt:lpstr>Voltaje</vt:lpstr>
      <vt:lpstr>Presentación de PowerPoint</vt:lpstr>
      <vt:lpstr>Presentación de PowerPoint</vt:lpstr>
      <vt:lpstr>Corriente</vt:lpstr>
      <vt:lpstr>Presentación de PowerPoint</vt:lpstr>
      <vt:lpstr>Resistencia</vt:lpstr>
      <vt:lpstr>Ley de Ohm</vt:lpstr>
      <vt:lpstr>Presentación de PowerPoint</vt:lpstr>
      <vt:lpstr>COMPONENTES ELECTRÓNICOS BÁSICOS</vt:lpstr>
      <vt:lpstr>Resistencia </vt:lpstr>
      <vt:lpstr>Código de colores</vt:lpstr>
      <vt:lpstr>Potenciómetro</vt:lpstr>
      <vt:lpstr>Diodo</vt:lpstr>
      <vt:lpstr>LED</vt:lpstr>
      <vt:lpstr>LED RGB</vt:lpstr>
      <vt:lpstr>Protoboard</vt:lpstr>
      <vt:lpstr>Aplicación</vt:lpstr>
      <vt:lpstr>Presentación de PowerPoint</vt:lpstr>
      <vt:lpstr>Presentación de PowerPoint</vt:lpstr>
      <vt:lpstr>Circuitos serie y paralelo</vt:lpstr>
      <vt:lpstr>Circuito Serie</vt:lpstr>
      <vt:lpstr>Circuito Paralelo</vt:lpstr>
      <vt:lpstr>NOCIONES DE PROGRAMACIÓN</vt:lpstr>
      <vt:lpstr>Programación</vt:lpstr>
      <vt:lpstr>Objetivos de la programación</vt:lpstr>
      <vt:lpstr>Lenguaje de máquina</vt:lpstr>
      <vt:lpstr>Lenguaje de programación</vt:lpstr>
      <vt:lpstr>Lenguaje de alto nivel</vt:lpstr>
      <vt:lpstr>Compilador</vt:lpstr>
      <vt:lpstr>Presentación de PowerPoint</vt:lpstr>
      <vt:lpstr>Algoritmo</vt:lpstr>
      <vt:lpstr>Características de un algoritmo</vt:lpstr>
      <vt:lpstr>Partes de un algoritmo</vt:lpstr>
      <vt:lpstr>Diagrama de flujo</vt:lpstr>
      <vt:lpstr>Principales elementos de un diagrama de flujo</vt:lpstr>
      <vt:lpstr>Presentación de PowerPoint</vt:lpstr>
      <vt:lpstr>Ejemplos</vt:lpstr>
      <vt:lpstr>ARDUINO</vt:lpstr>
      <vt:lpstr>¿Qué es Arduino?</vt:lpstr>
      <vt:lpstr>Partes del Arduino</vt:lpstr>
      <vt:lpstr>Presentación de PowerPoint</vt:lpstr>
      <vt:lpstr>¿Qué es un microcontrolador?</vt:lpstr>
      <vt:lpstr>Tipos de Memoria en un Microcontrolador</vt:lpstr>
      <vt:lpstr>Estructura de un programa en Arduino</vt:lpstr>
      <vt:lpstr>Tipos de variables</vt:lpstr>
      <vt:lpstr>Operadores</vt:lpstr>
      <vt:lpstr>Estructuras de control</vt:lpstr>
      <vt:lpstr>Condicionales</vt:lpstr>
      <vt:lpstr>Ciclos</vt:lpstr>
      <vt:lpstr>Funciones</vt:lpstr>
      <vt:lpstr>Funciones digitales</vt:lpstr>
      <vt:lpstr>Entradas y salidas digitales</vt:lpstr>
      <vt:lpstr>Variable Digital</vt:lpstr>
      <vt:lpstr>Presentación de PowerPoint</vt:lpstr>
      <vt:lpstr>Sistema</vt:lpstr>
      <vt:lpstr>Sistema Digital</vt:lpstr>
      <vt:lpstr>Presentación de PowerPoint</vt:lpstr>
      <vt:lpstr>Tecnología TTL</vt:lpstr>
      <vt:lpstr>Presentación de PowerPoint</vt:lpstr>
      <vt:lpstr>Sistema binario</vt:lpstr>
      <vt:lpstr>Presentación de PowerPoint</vt:lpstr>
      <vt:lpstr>Entradas y salidas digitales placa Arduino</vt:lpstr>
      <vt:lpstr>Funcionamiento de un botón</vt:lpstr>
      <vt:lpstr>Pull-up y Pull-down</vt:lpstr>
      <vt:lpstr>Rebote</vt:lpstr>
      <vt:lpstr>EJERCICIO 1</vt:lpstr>
      <vt:lpstr>MATERIALES</vt:lpstr>
      <vt:lpstr>CONEXIÓN</vt:lpstr>
      <vt:lpstr>CÓDIGO</vt:lpstr>
      <vt:lpstr>Comunicación serial</vt:lpstr>
      <vt:lpstr>Presentación de PowerPoint</vt:lpstr>
      <vt:lpstr>Baud Rate (Velocidad de transmisión de datos)</vt:lpstr>
      <vt:lpstr>Presentación de PowerPoint</vt:lpstr>
      <vt:lpstr>Presentación de PowerPoint</vt:lpstr>
      <vt:lpstr>EJERCICIO 2</vt:lpstr>
      <vt:lpstr>Interrupciones</vt:lpstr>
      <vt:lpstr>Presentación de PowerPoint</vt:lpstr>
      <vt:lpstr>Presentación de PowerPoint</vt:lpstr>
      <vt:lpstr>Entradas Analógicas</vt:lpstr>
      <vt:lpstr>Variable Analógica</vt:lpstr>
      <vt:lpstr>Entradas Análogas  Placa Arduino</vt:lpstr>
      <vt:lpstr>Sensores</vt:lpstr>
      <vt:lpstr>Potenciómetro</vt:lpstr>
      <vt:lpstr>Fotoresistor (LDR)</vt:lpstr>
      <vt:lpstr>Conversor Análogo-Digital</vt:lpstr>
      <vt:lpstr>Salidas análogas Arduino</vt:lpstr>
      <vt:lpstr>Modulación por Ancho de Pulso (PWM)</vt:lpstr>
      <vt:lpstr>Ciclo de trabajo</vt:lpstr>
      <vt:lpstr>Servomotor</vt:lpstr>
      <vt:lpstr>Presentación de PowerPoint</vt:lpstr>
      <vt:lpstr>Presentación de PowerPoint</vt:lpstr>
      <vt:lpstr>Manejo de LCD</vt:lpstr>
      <vt:lpstr>Presentación de PowerPoint</vt:lpstr>
      <vt:lpstr>Presentación de PowerPoint</vt:lpstr>
      <vt:lpstr>Presentación de PowerPoint</vt:lpstr>
      <vt:lpstr>Presentación de PowerPoint</vt:lpstr>
      <vt:lpstr>Sensor de temperatura LM35</vt:lpstr>
      <vt:lpstr>Teclado Matricial</vt:lpstr>
      <vt:lpstr>Librería Keypad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MARÍA FERNANDA</cp:lastModifiedBy>
  <cp:revision>123</cp:revision>
  <dcterms:created xsi:type="dcterms:W3CDTF">2015-03-01T01:51:12Z</dcterms:created>
  <dcterms:modified xsi:type="dcterms:W3CDTF">2015-03-17T22:08:03Z</dcterms:modified>
</cp:coreProperties>
</file>